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1" r:id="rId1"/>
  </p:sldMasterIdLst>
  <p:notesMasterIdLst>
    <p:notesMasterId r:id="rId28"/>
  </p:notesMasterIdLst>
  <p:handoutMasterIdLst>
    <p:handoutMasterId r:id="rId29"/>
  </p:handoutMasterIdLst>
  <p:sldIdLst>
    <p:sldId id="292" r:id="rId2"/>
    <p:sldId id="381" r:id="rId3"/>
    <p:sldId id="386" r:id="rId4"/>
    <p:sldId id="320" r:id="rId5"/>
    <p:sldId id="365" r:id="rId6"/>
    <p:sldId id="321" r:id="rId7"/>
    <p:sldId id="382" r:id="rId8"/>
    <p:sldId id="372" r:id="rId9"/>
    <p:sldId id="383" r:id="rId10"/>
    <p:sldId id="319" r:id="rId11"/>
    <p:sldId id="318" r:id="rId12"/>
    <p:sldId id="384" r:id="rId13"/>
    <p:sldId id="385" r:id="rId14"/>
    <p:sldId id="352" r:id="rId15"/>
    <p:sldId id="353" r:id="rId16"/>
    <p:sldId id="380" r:id="rId17"/>
    <p:sldId id="355" r:id="rId18"/>
    <p:sldId id="363" r:id="rId19"/>
    <p:sldId id="362" r:id="rId20"/>
    <p:sldId id="356" r:id="rId21"/>
    <p:sldId id="357" r:id="rId22"/>
    <p:sldId id="358" r:id="rId23"/>
    <p:sldId id="359" r:id="rId24"/>
    <p:sldId id="373" r:id="rId25"/>
    <p:sldId id="374" r:id="rId26"/>
    <p:sldId id="378" r:id="rId2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0202"/>
    <a:srgbClr val="FF964F"/>
    <a:srgbClr val="FFFF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05DB3E-4C05-48CB-9089-11D8CC6CDCC0}" v="6" dt="2023-08-26T18:07:36.0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30"/>
    <p:restoredTop sz="94699"/>
  </p:normalViewPr>
  <p:slideViewPr>
    <p:cSldViewPr>
      <p:cViewPr varScale="1">
        <p:scale>
          <a:sx n="99" d="100"/>
          <a:sy n="99" d="100"/>
        </p:scale>
        <p:origin x="2016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Ahn" userId="cb1d34211dc1be1a" providerId="LiveId" clId="{2905DB3E-4C05-48CB-9089-11D8CC6CDCC0}"/>
    <pc:docChg chg="modSld">
      <pc:chgData name="Daniel Ahn" userId="cb1d34211dc1be1a" providerId="LiveId" clId="{2905DB3E-4C05-48CB-9089-11D8CC6CDCC0}" dt="2023-08-26T18:07:36.095" v="5" actId="20577"/>
      <pc:docMkLst>
        <pc:docMk/>
      </pc:docMkLst>
      <pc:sldChg chg="modSp">
        <pc:chgData name="Daniel Ahn" userId="cb1d34211dc1be1a" providerId="LiveId" clId="{2905DB3E-4C05-48CB-9089-11D8CC6CDCC0}" dt="2023-08-26T18:07:36.095" v="5" actId="20577"/>
        <pc:sldMkLst>
          <pc:docMk/>
          <pc:sldMk cId="1850917584" sldId="320"/>
        </pc:sldMkLst>
        <pc:spChg chg="mod">
          <ac:chgData name="Daniel Ahn" userId="cb1d34211dc1be1a" providerId="LiveId" clId="{2905DB3E-4C05-48CB-9089-11D8CC6CDCC0}" dt="2023-08-26T18:07:36.095" v="5" actId="20577"/>
          <ac:spMkLst>
            <pc:docMk/>
            <pc:sldMk cId="1850917584" sldId="320"/>
            <ac:spMk id="21505" creationId="{ABEBC06B-51D6-4B21-A091-F39C865F522B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436C8F4-9063-4A7A-8ADD-88AFECE24C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5100D2-5CEA-4CDE-80A2-498048A7BF2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8AD1700A-0812-4960-BDAF-BBEBDA6F415D}" type="datetime1">
              <a:rPr lang="en-US" altLang="en-US"/>
              <a:pPr/>
              <a:t>8/29/2025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279D77-D91D-430D-AE6C-51BFFF220DB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A946F6-53FF-4560-8FBB-B568817BB85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2F99800-0FBD-4DD7-9593-436468605A9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401064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6.png>
</file>

<file path=ppt/media/image17.pn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1026">
            <a:extLst>
              <a:ext uri="{FF2B5EF4-FFF2-40B4-BE49-F238E27FC236}">
                <a16:creationId xmlns:a16="http://schemas.microsoft.com/office/drawing/2014/main" id="{4FB6850F-6273-45DD-A294-7CF649CFD2A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19" name="Rectangle 1027">
            <a:extLst>
              <a:ext uri="{FF2B5EF4-FFF2-40B4-BE49-F238E27FC236}">
                <a16:creationId xmlns:a16="http://schemas.microsoft.com/office/drawing/2014/main" id="{64A20C1C-603E-4BBF-98A9-F048B8511BC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28" name="Rectangle 1028">
            <a:extLst>
              <a:ext uri="{FF2B5EF4-FFF2-40B4-BE49-F238E27FC236}">
                <a16:creationId xmlns:a16="http://schemas.microsoft.com/office/drawing/2014/main" id="{C4BA89DE-24CF-416D-87F5-85CE4E361A9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9221" name="Rectangle 1029">
            <a:extLst>
              <a:ext uri="{FF2B5EF4-FFF2-40B4-BE49-F238E27FC236}">
                <a16:creationId xmlns:a16="http://schemas.microsoft.com/office/drawing/2014/main" id="{E800F10F-1278-4693-8D2B-7F1F532B407F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222" name="Rectangle 1030">
            <a:extLst>
              <a:ext uri="{FF2B5EF4-FFF2-40B4-BE49-F238E27FC236}">
                <a16:creationId xmlns:a16="http://schemas.microsoft.com/office/drawing/2014/main" id="{34C36162-BE18-4CCD-919E-F2B3A302CFBC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23" name="Rectangle 1031">
            <a:extLst>
              <a:ext uri="{FF2B5EF4-FFF2-40B4-BE49-F238E27FC236}">
                <a16:creationId xmlns:a16="http://schemas.microsoft.com/office/drawing/2014/main" id="{9FF8D733-B30F-46D8-996D-934650101F7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270D085-E60B-4223-A486-FEF3DB55EBF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451380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Slide Image Placeholder 1">
            <a:extLst>
              <a:ext uri="{FF2B5EF4-FFF2-40B4-BE49-F238E27FC236}">
                <a16:creationId xmlns:a16="http://schemas.microsoft.com/office/drawing/2014/main" id="{1BFAF2BC-C7FD-44ED-A83E-31EB631E18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28674" name="Notes Placeholder 2">
            <a:extLst>
              <a:ext uri="{FF2B5EF4-FFF2-40B4-BE49-F238E27FC236}">
                <a16:creationId xmlns:a16="http://schemas.microsoft.com/office/drawing/2014/main" id="{DF214E4A-3E17-4794-B089-1677726CA1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Calibri" panose="020F0502020204030204" pitchFamily="34" charset="0"/>
            </a:endParaRPr>
          </a:p>
        </p:txBody>
      </p:sp>
      <p:sp>
        <p:nvSpPr>
          <p:cNvPr id="28675" name="Slide Number Placeholder 3">
            <a:extLst>
              <a:ext uri="{FF2B5EF4-FFF2-40B4-BE49-F238E27FC236}">
                <a16:creationId xmlns:a16="http://schemas.microsoft.com/office/drawing/2014/main" id="{F9C66427-BE04-4BA8-AE65-3EC9B1B99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4F210C3F-C1A2-4958-B287-EACC333BFC3E}" type="slidenum">
              <a:rPr lang="en-US" altLang="en-US" sz="1200"/>
              <a:pPr/>
              <a:t>1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70D085-E60B-4223-A486-FEF3DB55EBFD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00143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029">
            <a:extLst>
              <a:ext uri="{FF2B5EF4-FFF2-40B4-BE49-F238E27FC236}">
                <a16:creationId xmlns:a16="http://schemas.microsoft.com/office/drawing/2014/main" id="{A09F2C28-66D2-426F-AAFC-A4A7E12FDA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667000"/>
            <a:ext cx="9144000" cy="152400"/>
          </a:xfrm>
          <a:prstGeom prst="rect">
            <a:avLst/>
          </a:prstGeom>
          <a:gradFill rotWithShape="0">
            <a:gsLst>
              <a:gs pos="0">
                <a:srgbClr val="333399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endParaRPr lang="en-US" altLang="en-US"/>
          </a:p>
        </p:txBody>
      </p:sp>
      <p:pic>
        <p:nvPicPr>
          <p:cNvPr id="5" name="Picture 1030" descr="pitt_bluegold_sig2">
            <a:extLst>
              <a:ext uri="{FF2B5EF4-FFF2-40B4-BE49-F238E27FC236}">
                <a16:creationId xmlns:a16="http://schemas.microsoft.com/office/drawing/2014/main" id="{606EA813-2045-4144-B61D-F6A342B54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" y="6227763"/>
            <a:ext cx="3522663" cy="573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106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685800" y="1447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7107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Rectangle 1028">
            <a:extLst>
              <a:ext uri="{FF2B5EF4-FFF2-40B4-BE49-F238E27FC236}">
                <a16:creationId xmlns:a16="http://schemas.microsoft.com/office/drawing/2014/main" id="{BDBAFA56-EF92-44E1-9D07-4AE0AFE7F94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xfrm>
            <a:off x="6553200" y="6248400"/>
            <a:ext cx="1905000" cy="457200"/>
          </a:xfrm>
          <a:ln>
            <a:miter lim="800000"/>
            <a:headEnd/>
            <a:tailEnd/>
          </a:ln>
        </p:spPr>
        <p:txBody>
          <a:bodyPr anchor="t"/>
          <a:lstStyle>
            <a:lvl1pPr>
              <a:defRPr sz="1400">
                <a:ea typeface="Osaka" pitchFamily="-84" charset="-128"/>
              </a:defRPr>
            </a:lvl1pPr>
          </a:lstStyle>
          <a:p>
            <a:fld id="{4FBA5006-E308-49C0-AC80-9920BF76C79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55574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9E21F2-688F-4466-B2F5-E0C542F0696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553200"/>
            <a:ext cx="2895600" cy="228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r>
              <a:rPr lang="en-US"/>
              <a:t>2 of XX</a:t>
            </a:r>
          </a:p>
        </p:txBody>
      </p:sp>
    </p:spTree>
    <p:extLst>
      <p:ext uri="{BB962C8B-B14F-4D97-AF65-F5344CB8AC3E}">
        <p14:creationId xmlns:p14="http://schemas.microsoft.com/office/powerpoint/2010/main" val="4177792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76200"/>
            <a:ext cx="2286000" cy="6019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76200"/>
            <a:ext cx="6705600" cy="6019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3FD46D-26B4-4770-978F-D6C6C40FB78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553200"/>
            <a:ext cx="2895600" cy="228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r>
              <a:rPr lang="en-US"/>
              <a:t>2 of XX</a:t>
            </a:r>
          </a:p>
        </p:txBody>
      </p:sp>
    </p:spTree>
    <p:extLst>
      <p:ext uri="{BB962C8B-B14F-4D97-AF65-F5344CB8AC3E}">
        <p14:creationId xmlns:p14="http://schemas.microsoft.com/office/powerpoint/2010/main" val="447143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993297-DCB4-483B-A8C8-63B0744794C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553200"/>
            <a:ext cx="2895600" cy="228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r>
              <a:rPr lang="en-US"/>
              <a:t>2 of XX</a:t>
            </a:r>
          </a:p>
        </p:txBody>
      </p:sp>
    </p:spTree>
    <p:extLst>
      <p:ext uri="{BB962C8B-B14F-4D97-AF65-F5344CB8AC3E}">
        <p14:creationId xmlns:p14="http://schemas.microsoft.com/office/powerpoint/2010/main" val="3049119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43E554-74EE-465D-8ED5-00EA649B59C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553200"/>
            <a:ext cx="2895600" cy="228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r>
              <a:rPr lang="en-US"/>
              <a:t>2 of XX</a:t>
            </a:r>
          </a:p>
        </p:txBody>
      </p:sp>
    </p:spTree>
    <p:extLst>
      <p:ext uri="{BB962C8B-B14F-4D97-AF65-F5344CB8AC3E}">
        <p14:creationId xmlns:p14="http://schemas.microsoft.com/office/powerpoint/2010/main" val="2800634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2532BA-9BD5-4C9E-9969-B2B90240615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553200"/>
            <a:ext cx="2895600" cy="228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r>
              <a:rPr lang="en-US"/>
              <a:t>2 of XX</a:t>
            </a:r>
          </a:p>
        </p:txBody>
      </p:sp>
    </p:spTree>
    <p:extLst>
      <p:ext uri="{BB962C8B-B14F-4D97-AF65-F5344CB8AC3E}">
        <p14:creationId xmlns:p14="http://schemas.microsoft.com/office/powerpoint/2010/main" val="792927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BBAF0E1-E7E5-476A-8D81-77DE19510B0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553200"/>
            <a:ext cx="2895600" cy="228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r>
              <a:rPr lang="en-US"/>
              <a:t>2 of XX</a:t>
            </a:r>
          </a:p>
        </p:txBody>
      </p:sp>
    </p:spTree>
    <p:extLst>
      <p:ext uri="{BB962C8B-B14F-4D97-AF65-F5344CB8AC3E}">
        <p14:creationId xmlns:p14="http://schemas.microsoft.com/office/powerpoint/2010/main" val="1958176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B6658C-FA69-45D4-9571-F250D4AE8E6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553200"/>
            <a:ext cx="2895600" cy="228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r>
              <a:rPr lang="en-US"/>
              <a:t>2 of XX</a:t>
            </a:r>
          </a:p>
        </p:txBody>
      </p:sp>
    </p:spTree>
    <p:extLst>
      <p:ext uri="{BB962C8B-B14F-4D97-AF65-F5344CB8AC3E}">
        <p14:creationId xmlns:p14="http://schemas.microsoft.com/office/powerpoint/2010/main" val="1333752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1E5C896-D589-4A7A-9BD9-9CCAAD94D63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553200"/>
            <a:ext cx="2895600" cy="228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r>
              <a:rPr lang="en-US"/>
              <a:t>2 of XX</a:t>
            </a:r>
          </a:p>
        </p:txBody>
      </p:sp>
    </p:spTree>
    <p:extLst>
      <p:ext uri="{BB962C8B-B14F-4D97-AF65-F5344CB8AC3E}">
        <p14:creationId xmlns:p14="http://schemas.microsoft.com/office/powerpoint/2010/main" val="3745140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9BF1E9-AE0D-417B-9E78-F2C53AB8F4E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553200"/>
            <a:ext cx="2895600" cy="228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r>
              <a:rPr lang="en-US"/>
              <a:t>2 of XX</a:t>
            </a:r>
          </a:p>
        </p:txBody>
      </p:sp>
    </p:spTree>
    <p:extLst>
      <p:ext uri="{BB962C8B-B14F-4D97-AF65-F5344CB8AC3E}">
        <p14:creationId xmlns:p14="http://schemas.microsoft.com/office/powerpoint/2010/main" val="3960836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E81E4B-3A2C-47CE-8D15-AC52B36914C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553200"/>
            <a:ext cx="2895600" cy="228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pitchFamily="-109" charset="0"/>
                <a:ea typeface="ＭＳ Ｐゴシック" pitchFamily="-109" charset="-128"/>
                <a:cs typeface="ＭＳ Ｐゴシック" pitchFamily="-109" charset="-128"/>
              </a:defRPr>
            </a:lvl1pPr>
          </a:lstStyle>
          <a:p>
            <a:pPr>
              <a:defRPr/>
            </a:pPr>
            <a:r>
              <a:rPr lang="en-US"/>
              <a:t>2 of XX</a:t>
            </a:r>
          </a:p>
        </p:txBody>
      </p:sp>
    </p:spTree>
    <p:extLst>
      <p:ext uri="{BB962C8B-B14F-4D97-AF65-F5344CB8AC3E}">
        <p14:creationId xmlns:p14="http://schemas.microsoft.com/office/powerpoint/2010/main" val="714004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">
            <a:extLst>
              <a:ext uri="{FF2B5EF4-FFF2-40B4-BE49-F238E27FC236}">
                <a16:creationId xmlns:a16="http://schemas.microsoft.com/office/drawing/2014/main" id="{35385F8B-0447-4AD7-86F0-C95D631A0EF1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9144000" cy="990600"/>
            <a:chOff x="0" y="0"/>
            <a:chExt cx="5760" cy="624"/>
          </a:xfrm>
        </p:grpSpPr>
        <p:sp>
          <p:nvSpPr>
            <p:cNvPr id="1031" name="Rectangle 3">
              <a:extLst>
                <a:ext uri="{FF2B5EF4-FFF2-40B4-BE49-F238E27FC236}">
                  <a16:creationId xmlns:a16="http://schemas.microsoft.com/office/drawing/2014/main" id="{3B3C151D-6734-483D-AB11-80301E7198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5760" cy="576"/>
            </a:xfrm>
            <a:prstGeom prst="rect">
              <a:avLst/>
            </a:prstGeom>
            <a:gradFill rotWithShape="0">
              <a:gsLst>
                <a:gs pos="0">
                  <a:srgbClr val="E6E78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032" name="Rectangle 4">
              <a:extLst>
                <a:ext uri="{FF2B5EF4-FFF2-40B4-BE49-F238E27FC236}">
                  <a16:creationId xmlns:a16="http://schemas.microsoft.com/office/drawing/2014/main" id="{C355250E-E78F-4CE1-B0A2-A491C864FE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576"/>
              <a:ext cx="5760" cy="48"/>
            </a:xfrm>
            <a:prstGeom prst="rect">
              <a:avLst/>
            </a:prstGeom>
            <a:gradFill rotWithShape="0">
              <a:gsLst>
                <a:gs pos="0">
                  <a:srgbClr val="333399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</p:grpSp>
      <p:sp>
        <p:nvSpPr>
          <p:cNvPr id="1027" name="Rectangle 5">
            <a:extLst>
              <a:ext uri="{FF2B5EF4-FFF2-40B4-BE49-F238E27FC236}">
                <a16:creationId xmlns:a16="http://schemas.microsoft.com/office/drawing/2014/main" id="{F31CA668-FD14-44FA-A1D4-EAD61E8D8B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9144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6">
            <a:extLst>
              <a:ext uri="{FF2B5EF4-FFF2-40B4-BE49-F238E27FC236}">
                <a16:creationId xmlns:a16="http://schemas.microsoft.com/office/drawing/2014/main" id="{F00B08A7-CD82-4224-8DCC-D96E31AD79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pic>
        <p:nvPicPr>
          <p:cNvPr id="1029" name="Picture 10" descr="pitt_bluegold_seal6">
            <a:extLst>
              <a:ext uri="{FF2B5EF4-FFF2-40B4-BE49-F238E27FC236}">
                <a16:creationId xmlns:a16="http://schemas.microsoft.com/office/drawing/2014/main" id="{017628D8-10E8-4E56-9F91-E63D1C509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"/>
            <a:ext cx="814388" cy="823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311797CB-2108-40A7-91A9-354B75C34D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10400" y="6416675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2F5E07AB-B6E6-4E56-A079-DBE54BDBD4E9}" type="slidenum">
              <a:rPr lang="en-US" altLang="en-US"/>
              <a:pPr/>
              <a:t>‹#›</a:t>
            </a:fld>
            <a:r>
              <a:rPr lang="en-US" altLang="en-US"/>
              <a:t> of 23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37" r:id="rId1"/>
    <p:sldLayoutId id="2147484438" r:id="rId2"/>
    <p:sldLayoutId id="2147484439" r:id="rId3"/>
    <p:sldLayoutId id="2147484440" r:id="rId4"/>
    <p:sldLayoutId id="2147484441" r:id="rId5"/>
    <p:sldLayoutId id="2147484442" r:id="rId6"/>
    <p:sldLayoutId id="2147484443" r:id="rId7"/>
    <p:sldLayoutId id="2147484444" r:id="rId8"/>
    <p:sldLayoutId id="2147484445" r:id="rId9"/>
    <p:sldLayoutId id="2147484446" r:id="rId10"/>
    <p:sldLayoutId id="2147484447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rebuchet MS" charset="0"/>
          <a:ea typeface="Osaka" charset="-128"/>
          <a:cs typeface="Osaka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rebuchet MS" charset="0"/>
          <a:ea typeface="Osaka" charset="-128"/>
          <a:cs typeface="Osaka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rebuchet MS" charset="0"/>
          <a:ea typeface="Osaka" charset="-128"/>
          <a:cs typeface="Osaka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rebuchet MS" charset="0"/>
          <a:ea typeface="Osaka" charset="-128"/>
          <a:cs typeface="Osaka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rebuchet MS" charset="0"/>
          <a:ea typeface="Osaka" charset="-128"/>
          <a:cs typeface="Osaka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rebuchet MS" charset="0"/>
          <a:ea typeface="Osaka" charset="-128"/>
          <a:cs typeface="Osaka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rebuchet MS" charset="0"/>
          <a:ea typeface="Osaka" charset="-128"/>
          <a:cs typeface="Osaka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rebuchet MS" charset="0"/>
          <a:ea typeface="Osaka" charset="-128"/>
          <a:cs typeface="Osaka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46AA"/>
        </a:buClr>
        <a:buFont typeface="Wingdings" panose="05000000000000000000" pitchFamily="2" charset="2"/>
        <a:buChar char="n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46AA"/>
        </a:buClr>
        <a:buFont typeface="Wingdings" panose="05000000000000000000" pitchFamily="2" charset="2"/>
        <a:buChar char="l"/>
        <a:defRPr sz="2000">
          <a:solidFill>
            <a:schemeClr val="tx1"/>
          </a:solidFill>
          <a:latin typeface="+mn-lt"/>
          <a:ea typeface="+mn-ea"/>
          <a:cs typeface="+mn-cs"/>
        </a:defRPr>
      </a:lvl2pPr>
      <a:lvl3pPr marL="1085850" indent="-228600" algn="l" rtl="0" eaLnBrk="0" fontAlgn="base" hangingPunct="0">
        <a:spcBef>
          <a:spcPct val="20000"/>
        </a:spcBef>
        <a:spcAft>
          <a:spcPct val="0"/>
        </a:spcAft>
        <a:buClr>
          <a:srgbClr val="0046AA"/>
        </a:buClr>
        <a:buFont typeface="Monotype Sorts" pitchFamily="-84" charset="2"/>
        <a:buChar char=""/>
        <a:defRPr>
          <a:solidFill>
            <a:schemeClr val="tx1"/>
          </a:solidFill>
          <a:latin typeface="+mn-lt"/>
          <a:ea typeface="+mn-ea"/>
          <a:cs typeface="+mn-cs"/>
        </a:defRPr>
      </a:lvl3pPr>
      <a:lvl4pPr marL="1428750" indent="-228600" algn="l" rtl="0" eaLnBrk="0" fontAlgn="base" hangingPunct="0">
        <a:spcBef>
          <a:spcPct val="20000"/>
        </a:spcBef>
        <a:spcAft>
          <a:spcPct val="0"/>
        </a:spcAft>
        <a:buClr>
          <a:srgbClr val="0046AA"/>
        </a:buClr>
        <a:buFont typeface="Wingdings" panose="05000000000000000000" pitchFamily="2" charset="2"/>
        <a:buChar char="l"/>
        <a:defRPr sz="1600">
          <a:solidFill>
            <a:schemeClr val="tx1"/>
          </a:solidFill>
          <a:latin typeface="+mn-lt"/>
          <a:ea typeface="+mn-ea"/>
          <a:cs typeface="+mn-cs"/>
        </a:defRPr>
      </a:lvl4pPr>
      <a:lvl5pPr marL="1771650" indent="-228600" algn="l" rtl="0" eaLnBrk="0" fontAlgn="base" hangingPunct="0">
        <a:spcBef>
          <a:spcPct val="20000"/>
        </a:spcBef>
        <a:spcAft>
          <a:spcPct val="0"/>
        </a:spcAft>
        <a:buClr>
          <a:srgbClr val="0046AA"/>
        </a:buClr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5pPr>
      <a:lvl6pPr marL="2228850" indent="-228600" algn="l" rtl="0" fontAlgn="base">
        <a:spcBef>
          <a:spcPct val="20000"/>
        </a:spcBef>
        <a:spcAft>
          <a:spcPct val="0"/>
        </a:spcAft>
        <a:buClr>
          <a:srgbClr val="0046AA"/>
        </a:buClr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6pPr>
      <a:lvl7pPr marL="2686050" indent="-228600" algn="l" rtl="0" fontAlgn="base">
        <a:spcBef>
          <a:spcPct val="20000"/>
        </a:spcBef>
        <a:spcAft>
          <a:spcPct val="0"/>
        </a:spcAft>
        <a:buClr>
          <a:srgbClr val="0046AA"/>
        </a:buClr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7pPr>
      <a:lvl8pPr marL="3143250" indent="-228600" algn="l" rtl="0" fontAlgn="base">
        <a:spcBef>
          <a:spcPct val="20000"/>
        </a:spcBef>
        <a:spcAft>
          <a:spcPct val="0"/>
        </a:spcAft>
        <a:buClr>
          <a:srgbClr val="0046AA"/>
        </a:buClr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8pPr>
      <a:lvl9pPr marL="3600450" indent="-228600" algn="l" rtl="0" fontAlgn="base">
        <a:spcBef>
          <a:spcPct val="20000"/>
        </a:spcBef>
        <a:spcAft>
          <a:spcPct val="0"/>
        </a:spcAft>
        <a:buClr>
          <a:srgbClr val="0046AA"/>
        </a:buClr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49" name="Picture 5">
            <a:extLst>
              <a:ext uri="{FF2B5EF4-FFF2-40B4-BE49-F238E27FC236}">
                <a16:creationId xmlns:a16="http://schemas.microsoft.com/office/drawing/2014/main" id="{BBE283F0-D9CA-481B-BEF6-19C906575C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0" name="Rectangle 2">
            <a:extLst>
              <a:ext uri="{FF2B5EF4-FFF2-40B4-BE49-F238E27FC236}">
                <a16:creationId xmlns:a16="http://schemas.microsoft.com/office/drawing/2014/main" id="{98D20041-45CE-4D5B-9D43-60470E93449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0" y="381000"/>
            <a:ext cx="7188200" cy="1409700"/>
          </a:xfrm>
        </p:spPr>
        <p:txBody>
          <a:bodyPr anchor="b"/>
          <a:lstStyle/>
          <a:p>
            <a:pPr algn="l" eaLnBrk="1" hangingPunct="1"/>
            <a:r>
              <a:rPr lang="en-US" altLang="en-US" dirty="0">
                <a:solidFill>
                  <a:schemeClr val="bg1"/>
                </a:solidFill>
                <a:latin typeface="Georgia" panose="02040502050405020303" pitchFamily="18" charset="0"/>
                <a:ea typeface="MS PGothic" panose="020B0600070205080204" pitchFamily="34" charset="-128"/>
              </a:rPr>
              <a:t>Giving a Presentation</a:t>
            </a: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A4DCBBBD-EAD8-4DA9-BEB4-403D1F27BDF8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5400" y="1841500"/>
            <a:ext cx="5486400" cy="1206500"/>
          </a:xfrm>
        </p:spPr>
        <p:txBody>
          <a:bodyPr/>
          <a:lstStyle/>
          <a:p>
            <a:pPr algn="l" eaLnBrk="1" hangingPunct="1">
              <a:buFont typeface="Wingdings" panose="05000000000000000000" pitchFamily="2" charset="2"/>
              <a:buNone/>
            </a:pPr>
            <a:r>
              <a:rPr lang="en-US" altLang="en-US" sz="2200" dirty="0">
                <a:solidFill>
                  <a:srgbClr val="CCCC90"/>
                </a:solidFill>
                <a:latin typeface="Georgia" panose="02040502050405020303" pitchFamily="18" charset="0"/>
                <a:ea typeface="MS PGothic" panose="020B0600070205080204" pitchFamily="34" charset="-128"/>
              </a:rPr>
              <a:t>How to give a good presentation</a:t>
            </a:r>
          </a:p>
        </p:txBody>
      </p:sp>
      <p:sp>
        <p:nvSpPr>
          <p:cNvPr id="27652" name="Rectangle 3">
            <a:extLst>
              <a:ext uri="{FF2B5EF4-FFF2-40B4-BE49-F238E27FC236}">
                <a16:creationId xmlns:a16="http://schemas.microsoft.com/office/drawing/2014/main" id="{8267193C-59AA-426C-BFEC-DCC63699AB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400" y="3327400"/>
            <a:ext cx="5486400" cy="119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Clr>
                <a:srgbClr val="000000"/>
              </a:buClr>
            </a:pPr>
            <a:r>
              <a:rPr lang="en-US" altLang="en-US" sz="1600" dirty="0">
                <a:solidFill>
                  <a:srgbClr val="CCCC90"/>
                </a:solidFill>
                <a:latin typeface="Georgia" panose="02040502050405020303" pitchFamily="18" charset="0"/>
              </a:rPr>
              <a:t>School of Computing and Information</a:t>
            </a:r>
          </a:p>
          <a:p>
            <a:pPr eaLnBrk="1" hangingPunct="1">
              <a:spcBef>
                <a:spcPct val="20000"/>
              </a:spcBef>
              <a:spcAft>
                <a:spcPts val="600"/>
              </a:spcAft>
              <a:buClr>
                <a:srgbClr val="000000"/>
              </a:buClr>
            </a:pPr>
            <a:r>
              <a:rPr lang="en-US" altLang="en-US" sz="1600" dirty="0">
                <a:solidFill>
                  <a:srgbClr val="CCCC90"/>
                </a:solidFill>
                <a:latin typeface="Georgia" panose="02040502050405020303" pitchFamily="18" charset="0"/>
              </a:rPr>
              <a:t>Department of Computer Science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Title 1">
            <a:extLst>
              <a:ext uri="{FF2B5EF4-FFF2-40B4-BE49-F238E27FC236}">
                <a16:creationId xmlns:a16="http://schemas.microsoft.com/office/drawing/2014/main" id="{01FF18D5-CDC4-4EAD-AD6F-722F1323D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Practice, Practice,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CB648-AD65-4FE8-908D-BA381DAFAE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6629400" cy="4724400"/>
          </a:xfrm>
        </p:spPr>
        <p:txBody>
          <a:bodyPr/>
          <a:lstStyle/>
          <a:p>
            <a:r>
              <a:rPr lang="en-US" altLang="en-US" sz="2000" dirty="0"/>
              <a:t>Practice makes better</a:t>
            </a:r>
          </a:p>
          <a:p>
            <a:pPr lvl="1"/>
            <a:r>
              <a:rPr lang="en-US" altLang="en-US" sz="1800" i="1" dirty="0"/>
              <a:t>Alone</a:t>
            </a:r>
            <a:r>
              <a:rPr lang="en-US" altLang="en-US" sz="1800" dirty="0"/>
              <a:t>:  Work on your “script”.  Try recording yourself!</a:t>
            </a:r>
          </a:p>
          <a:p>
            <a:pPr lvl="1"/>
            <a:r>
              <a:rPr lang="en-US" altLang="en-US" sz="1800" i="1" dirty="0"/>
              <a:t>Peer group</a:t>
            </a:r>
            <a:r>
              <a:rPr lang="en-US" altLang="en-US" sz="1800" dirty="0"/>
              <a:t>:  Get used to other people being around</a:t>
            </a:r>
          </a:p>
          <a:p>
            <a:pPr lvl="1"/>
            <a:r>
              <a:rPr lang="en-US" altLang="en-US" sz="1800" i="1" dirty="0"/>
              <a:t>Broader population</a:t>
            </a:r>
            <a:r>
              <a:rPr lang="en-US" altLang="en-US" sz="1800" dirty="0"/>
              <a:t>:  Assess outsider comprehensibility</a:t>
            </a:r>
          </a:p>
          <a:p>
            <a:endParaRPr lang="en-US" altLang="en-US" sz="2000" dirty="0"/>
          </a:p>
          <a:p>
            <a:pPr lvl="1"/>
            <a:endParaRPr lang="en-US" altLang="en-US" sz="1800" dirty="0"/>
          </a:p>
          <a:p>
            <a:pPr lvl="1"/>
            <a:endParaRPr lang="en-US" altLang="en-US" sz="1800" dirty="0"/>
          </a:p>
        </p:txBody>
      </p:sp>
      <p:pic>
        <p:nvPicPr>
          <p:cNvPr id="8" name="Picture 4" descr="clem">
            <a:extLst>
              <a:ext uri="{FF2B5EF4-FFF2-40B4-BE49-F238E27FC236}">
                <a16:creationId xmlns:a16="http://schemas.microsoft.com/office/drawing/2014/main" id="{B2E34537-37AF-45E4-9A8B-D6EE4060F1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900" y="3505201"/>
            <a:ext cx="1790700" cy="242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AutoShape 5">
            <a:extLst>
              <a:ext uri="{FF2B5EF4-FFF2-40B4-BE49-F238E27FC236}">
                <a16:creationId xmlns:a16="http://schemas.microsoft.com/office/drawing/2014/main" id="{17152966-4F3F-4E1A-8F61-A6DDB07C39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3494218"/>
            <a:ext cx="3752850" cy="1534982"/>
          </a:xfrm>
          <a:prstGeom prst="wedgeRoundRectCallout">
            <a:avLst>
              <a:gd name="adj1" fmla="val 76588"/>
              <a:gd name="adj2" fmla="val -18478"/>
              <a:gd name="adj3" fmla="val 16667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Black" panose="020B0A04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Black" panose="020B0A04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Black" panose="020B0A04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Black" panose="020B0A040201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Black" panose="020B0A040201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Black" panose="020B0A040201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Black" panose="020B0A040201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Black" panose="020B0A04020102020204" pitchFamily="34" charset="0"/>
              </a:defRPr>
            </a:lvl9pPr>
          </a:lstStyle>
          <a:p>
            <a:pPr algn="ctr"/>
            <a:r>
              <a:rPr lang="en-US" altLang="en-US" sz="2000" dirty="0">
                <a:latin typeface="+mn-lt"/>
                <a:ea typeface="+mn-ea"/>
              </a:rPr>
              <a:t>It takes three weeks to prepare a good ad-lib speech</a:t>
            </a:r>
          </a:p>
          <a:p>
            <a:pPr algn="ctr"/>
            <a:r>
              <a:rPr lang="en-US" altLang="en-US" sz="2000" i="1" dirty="0">
                <a:latin typeface="+mn-lt"/>
                <a:ea typeface="+mn-ea"/>
              </a:rPr>
              <a:t>- Mark Twain</a:t>
            </a:r>
          </a:p>
        </p:txBody>
      </p:sp>
    </p:spTree>
    <p:extLst>
      <p:ext uri="{BB962C8B-B14F-4D97-AF65-F5344CB8AC3E}">
        <p14:creationId xmlns:p14="http://schemas.microsoft.com/office/powerpoint/2010/main" val="1368892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Title 1">
            <a:extLst>
              <a:ext uri="{FF2B5EF4-FFF2-40B4-BE49-F238E27FC236}">
                <a16:creationId xmlns:a16="http://schemas.microsoft.com/office/drawing/2014/main" id="{14B5D55A-0503-483B-9B37-782CE2B2F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/>
              <a:t>It’s not just </a:t>
            </a:r>
            <a:r>
              <a:rPr lang="en-US" altLang="en-US" sz="2800" i="1"/>
              <a:t>what</a:t>
            </a:r>
            <a:r>
              <a:rPr lang="en-US" altLang="en-US" sz="2800"/>
              <a:t> you say, but </a:t>
            </a:r>
            <a:r>
              <a:rPr lang="en-US" altLang="en-US" sz="2800" i="1"/>
              <a:t>how</a:t>
            </a:r>
            <a:r>
              <a:rPr lang="en-US" altLang="en-US" sz="2800"/>
              <a:t> you say it</a:t>
            </a:r>
          </a:p>
        </p:txBody>
      </p:sp>
      <p:sp>
        <p:nvSpPr>
          <p:cNvPr id="23554" name="Content Placeholder 2">
            <a:extLst>
              <a:ext uri="{FF2B5EF4-FFF2-40B4-BE49-F238E27FC236}">
                <a16:creationId xmlns:a16="http://schemas.microsoft.com/office/drawing/2014/main" id="{07BE2834-2E2A-4692-8634-EF6E3FCEC9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2209800"/>
          </a:xfrm>
        </p:spPr>
        <p:txBody>
          <a:bodyPr/>
          <a:lstStyle/>
          <a:p>
            <a:r>
              <a:rPr lang="en-US" altLang="en-US" dirty="0">
                <a:solidFill>
                  <a:srgbClr val="FF0000"/>
                </a:solidFill>
              </a:rPr>
              <a:t>Body language</a:t>
            </a:r>
            <a:r>
              <a:rPr lang="en-US" altLang="en-US" dirty="0"/>
              <a:t> says a lot</a:t>
            </a:r>
          </a:p>
          <a:p>
            <a:pPr lvl="1"/>
            <a:r>
              <a:rPr lang="en-US" altLang="en-US" dirty="0"/>
              <a:t>Make eye contact with your audience</a:t>
            </a:r>
          </a:p>
          <a:p>
            <a:pPr lvl="1"/>
            <a:r>
              <a:rPr lang="en-US" altLang="en-US"/>
              <a:t>Some </a:t>
            </a:r>
            <a:r>
              <a:rPr lang="en-US" altLang="en-US" dirty="0"/>
              <a:t>movement is good to draw attention</a:t>
            </a:r>
          </a:p>
          <a:p>
            <a:pPr lvl="1"/>
            <a:r>
              <a:rPr lang="en-US" altLang="en-US" dirty="0"/>
              <a:t>Have a measured pace</a:t>
            </a:r>
          </a:p>
        </p:txBody>
      </p:sp>
      <p:pic>
        <p:nvPicPr>
          <p:cNvPr id="23556" name="Picture 4">
            <a:extLst>
              <a:ext uri="{FF2B5EF4-FFF2-40B4-BE49-F238E27FC236}">
                <a16:creationId xmlns:a16="http://schemas.microsoft.com/office/drawing/2014/main" id="{6A5F99CF-BA03-41DC-90BF-2F6CE7368D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4533900"/>
            <a:ext cx="2306638" cy="118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7" name="Picture 5">
            <a:extLst>
              <a:ext uri="{FF2B5EF4-FFF2-40B4-BE49-F238E27FC236}">
                <a16:creationId xmlns:a16="http://schemas.microsoft.com/office/drawing/2014/main" id="{A495F0FD-BDD9-4A95-A962-E52A440E0C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1143000"/>
            <a:ext cx="1200150" cy="294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17202FF-E989-4312-8A83-18A6C620E8AC}"/>
              </a:ext>
            </a:extLst>
          </p:cNvPr>
          <p:cNvSpPr txBox="1">
            <a:spLocks/>
          </p:cNvSpPr>
          <p:nvPr/>
        </p:nvSpPr>
        <p:spPr bwMode="auto">
          <a:xfrm>
            <a:off x="2757618" y="4038600"/>
            <a:ext cx="7772400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Font typeface="Monotype Sorts" pitchFamily="-84" charset="2"/>
              <a:buChar char=""/>
              <a:defRPr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Font typeface="Wingdings" panose="05000000000000000000" pitchFamily="2" charset="2"/>
              <a:buChar char="l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2885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8605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4325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45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>
                <a:latin typeface="Trebuchet MS" panose="020B0603020202020204" pitchFamily="34" charset="0"/>
                <a:ea typeface="Osaka" pitchFamily="-84" charset="-128"/>
              </a:rPr>
              <a:t>Present </a:t>
            </a:r>
            <a:r>
              <a:rPr lang="en-US" altLang="en-US" dirty="0">
                <a:solidFill>
                  <a:srgbClr val="FF0000"/>
                </a:solidFill>
                <a:latin typeface="Trebuchet MS" panose="020B0603020202020204" pitchFamily="34" charset="0"/>
                <a:ea typeface="Osaka" pitchFamily="-84" charset="-128"/>
              </a:rPr>
              <a:t>one primary idea </a:t>
            </a:r>
            <a:r>
              <a:rPr lang="en-US" altLang="en-US" dirty="0">
                <a:latin typeface="Trebuchet MS" panose="020B0603020202020204" pitchFamily="34" charset="0"/>
                <a:ea typeface="Osaka" pitchFamily="-84" charset="-128"/>
              </a:rPr>
              <a:t>per slide</a:t>
            </a:r>
          </a:p>
          <a:p>
            <a:pPr lvl="1"/>
            <a:r>
              <a:rPr lang="en-US" altLang="en-US" dirty="0">
                <a:latin typeface="Trebuchet MS" panose="020B0603020202020204" pitchFamily="34" charset="0"/>
                <a:ea typeface="Osaka" pitchFamily="-84" charset="-128"/>
              </a:rPr>
              <a:t>Use slide titles to convey take-away message</a:t>
            </a:r>
          </a:p>
          <a:p>
            <a:r>
              <a:rPr lang="en-US" altLang="en-US" dirty="0">
                <a:latin typeface="Trebuchet MS" panose="020B0603020202020204" pitchFamily="34" charset="0"/>
                <a:ea typeface="Osaka" pitchFamily="-84" charset="-128"/>
              </a:rPr>
              <a:t>Refer to </a:t>
            </a:r>
            <a:r>
              <a:rPr lang="en-US" altLang="en-US" dirty="0">
                <a:solidFill>
                  <a:srgbClr val="FF0000"/>
                </a:solidFill>
                <a:latin typeface="Trebuchet MS" panose="020B0603020202020204" pitchFamily="34" charset="0"/>
                <a:ea typeface="Osaka" pitchFamily="-84" charset="-128"/>
              </a:rPr>
              <a:t>every item </a:t>
            </a:r>
            <a:r>
              <a:rPr lang="en-US" altLang="en-US" dirty="0">
                <a:latin typeface="Trebuchet MS" panose="020B0603020202020204" pitchFamily="34" charset="0"/>
                <a:ea typeface="Osaka" pitchFamily="-84" charset="-128"/>
              </a:rPr>
              <a:t>on the slide</a:t>
            </a:r>
          </a:p>
          <a:p>
            <a:pPr lvl="1"/>
            <a:r>
              <a:rPr lang="en-US" altLang="en-US" dirty="0">
                <a:latin typeface="Trebuchet MS" panose="020B0603020202020204" pitchFamily="34" charset="0"/>
                <a:ea typeface="Osaka" pitchFamily="-84" charset="-128"/>
              </a:rPr>
              <a:t>If you don’t, better to remove that item</a:t>
            </a:r>
          </a:p>
          <a:p>
            <a:r>
              <a:rPr lang="en-US" altLang="en-US" dirty="0">
                <a:solidFill>
                  <a:srgbClr val="FF0000"/>
                </a:solidFill>
                <a:latin typeface="Trebuchet MS" panose="020B0603020202020204" pitchFamily="34" charset="0"/>
                <a:ea typeface="Osaka" pitchFamily="-84" charset="-128"/>
              </a:rPr>
              <a:t>Avoid reading </a:t>
            </a:r>
            <a:r>
              <a:rPr lang="en-US" altLang="en-US" dirty="0">
                <a:latin typeface="Trebuchet MS" panose="020B0603020202020204" pitchFamily="34" charset="0"/>
                <a:ea typeface="Osaka" pitchFamily="-84" charset="-128"/>
              </a:rPr>
              <a:t>from your slides</a:t>
            </a:r>
          </a:p>
          <a:p>
            <a:pPr lvl="1"/>
            <a:r>
              <a:rPr lang="en-US" altLang="en-US" dirty="0">
                <a:latin typeface="Trebuchet MS" panose="020B0603020202020204" pitchFamily="34" charset="0"/>
                <a:ea typeface="Osaka" pitchFamily="-84" charset="-128"/>
              </a:rPr>
              <a:t>Slides are there for the audience, not you</a:t>
            </a:r>
          </a:p>
        </p:txBody>
      </p:sp>
    </p:spTree>
    <p:extLst>
      <p:ext uri="{BB962C8B-B14F-4D97-AF65-F5344CB8AC3E}">
        <p14:creationId xmlns:p14="http://schemas.microsoft.com/office/powerpoint/2010/main" val="1595875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4" grpId="0" build="p"/>
      <p:bldP spid="7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6304B-38B2-4E00-9A90-90E3FD8A9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Trebuchet MS" panose="020B0603020202020204" pitchFamily="34" charset="0"/>
              </a:rPr>
              <a:t>Make your delivery engaging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E3C6E-7CCA-4700-9B60-8118D0932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7924800" cy="4724400"/>
          </a:xfrm>
        </p:spPr>
        <p:txBody>
          <a:bodyPr/>
          <a:lstStyle/>
          <a:p>
            <a:r>
              <a:rPr lang="en-US" dirty="0"/>
              <a:t>Do not lose sight of the big picture</a:t>
            </a:r>
          </a:p>
          <a:p>
            <a:pPr lvl="1"/>
            <a:r>
              <a:rPr lang="en-US" dirty="0"/>
              <a:t>Audience should always know where you are taking them</a:t>
            </a:r>
          </a:p>
          <a:p>
            <a:pPr lvl="1"/>
            <a:r>
              <a:rPr lang="en-US" dirty="0"/>
              <a:t>Audience may need refocusing from time to time</a:t>
            </a:r>
          </a:p>
          <a:p>
            <a:pPr lvl="1"/>
            <a:endParaRPr lang="en-US" dirty="0"/>
          </a:p>
          <a:p>
            <a:r>
              <a:rPr lang="en-US" dirty="0"/>
              <a:t>Give context</a:t>
            </a:r>
          </a:p>
          <a:p>
            <a:pPr lvl="1"/>
            <a:r>
              <a:rPr lang="en-US" dirty="0"/>
              <a:t>Why are you telling me this?  Where does it fit in?</a:t>
            </a:r>
          </a:p>
          <a:p>
            <a:pPr lvl="1"/>
            <a:r>
              <a:rPr lang="en-US" dirty="0"/>
              <a:t>Why did you make that choice?  What were the constraints?</a:t>
            </a:r>
          </a:p>
          <a:p>
            <a:pPr lvl="1"/>
            <a:r>
              <a:rPr lang="en-US" dirty="0"/>
              <a:t>Was that choice successful?  Why or why not?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5223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7A92D-A384-4900-AB51-5F50E6FC21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Pitfalls you want to avoid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07BD40-BB46-4B66-8B3C-73F3AE4744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780839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F691F-5876-4B11-A39D-2B90F1183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Pitfall 1: Admire my beautiful slide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48D4F3-0222-49D0-A3E9-4BA81A3370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9200" y="1295400"/>
            <a:ext cx="6705599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4900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ACA1-3EBC-4933-BFD8-8B33AB34D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slide is not abstract 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3CA0C-7DFF-461D-AD27-69CCBC161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7848600" cy="472440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Fonts, colors, and style should be consistent</a:t>
            </a:r>
          </a:p>
          <a:p>
            <a:pPr lvl="1"/>
            <a:r>
              <a:rPr lang="en-US" dirty="0"/>
              <a:t>If not, the difference should convey a meaning</a:t>
            </a:r>
          </a:p>
          <a:p>
            <a:r>
              <a:rPr lang="en-US" dirty="0"/>
              <a:t>By the way, was that outline slide </a:t>
            </a:r>
            <a:r>
              <a:rPr lang="en-US" i="1" dirty="0"/>
              <a:t>really</a:t>
            </a:r>
            <a:r>
              <a:rPr lang="en-US" dirty="0"/>
              <a:t> necessary?</a:t>
            </a:r>
          </a:p>
          <a:p>
            <a:pPr lvl="1"/>
            <a:r>
              <a:rPr lang="en-US" dirty="0"/>
              <a:t>Most talks are structured that way – no information content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974AD3F-3BA5-564D-8869-707086699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74900" y="1066800"/>
            <a:ext cx="4470399" cy="335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8713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B6090-0A24-4CAA-8735-85C7F035A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Pitfall 2: Look at my amazing code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6D2F9B3-2564-0549-9DE5-2AF0CB8AA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35" y="1371600"/>
            <a:ext cx="7772400" cy="4724400"/>
          </a:xfrm>
        </p:spPr>
        <p:txBody>
          <a:bodyPr/>
          <a:lstStyle/>
          <a:p>
            <a:r>
              <a:rPr lang="en-US" dirty="0"/>
              <a:t>This is my pseudocode for solving Hanoi towers: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solve_hanoi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(n, 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temp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if (n == 0) return;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solve_hanoi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(n-1, 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-&gt; temp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move(1, 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solve_hanoi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(n-1,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temp -&gt; 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51A15A-B545-4A42-9B94-D83611725810}"/>
              </a:ext>
            </a:extLst>
          </p:cNvPr>
          <p:cNvSpPr txBox="1"/>
          <p:nvPr/>
        </p:nvSpPr>
        <p:spPr>
          <a:xfrm>
            <a:off x="304800" y="5334000"/>
            <a:ext cx="7086600" cy="83099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↑ ↑ ↑ ↑ ↑ ↑ ↑ ↑ ↑ ↑ ↑ ↑ ↑ ↑ ↑ ↑ ↑ ↑ ↑ ↑ ↑ ↑ ↑ ↑ ↑ ↑ ↑ ↑ ↑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Warning: Example of a bad slide.  Do not imitate.</a:t>
            </a:r>
          </a:p>
        </p:txBody>
      </p:sp>
    </p:spTree>
    <p:extLst>
      <p:ext uri="{BB962C8B-B14F-4D97-AF65-F5344CB8AC3E}">
        <p14:creationId xmlns:p14="http://schemas.microsoft.com/office/powerpoint/2010/main" val="23192594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77F47-A41B-4F7E-960D-181CA6219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Nobody wants to read your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B742D-ACA9-4CAA-92B4-7326A523F4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still feel it is important</a:t>
            </a:r>
          </a:p>
          <a:p>
            <a:pPr lvl="1"/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Explain at a </a:t>
            </a:r>
            <a:r>
              <a:rPr lang="en-US" b="1" dirty="0">
                <a:solidFill>
                  <a:srgbClr val="FF0000"/>
                </a:solidFill>
              </a:rPr>
              <a:t>high level</a:t>
            </a:r>
            <a:r>
              <a:rPr lang="en-US" dirty="0"/>
              <a:t> what the code is doing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b="1" dirty="0">
                <a:solidFill>
                  <a:srgbClr val="FF0000"/>
                </a:solidFill>
              </a:rPr>
              <a:t>Focus</a:t>
            </a:r>
            <a:r>
              <a:rPr lang="en-US" dirty="0"/>
              <a:t> audience attention at the interesting part</a:t>
            </a:r>
          </a:p>
        </p:txBody>
      </p:sp>
    </p:spTree>
    <p:extLst>
      <p:ext uri="{BB962C8B-B14F-4D97-AF65-F5344CB8AC3E}">
        <p14:creationId xmlns:p14="http://schemas.microsoft.com/office/powerpoint/2010/main" val="9788537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734F7-26C6-7449-8A46-73269FABD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9649" y="1371600"/>
            <a:ext cx="5030551" cy="5353291"/>
          </a:xfrm>
        </p:spPr>
        <p:txBody>
          <a:bodyPr/>
          <a:lstStyle/>
          <a:p>
            <a:r>
              <a:rPr lang="en-US" dirty="0"/>
              <a:t>Move all disks at </a:t>
            </a:r>
            <a:r>
              <a:rPr lang="en-US" dirty="0" err="1">
                <a:latin typeface="Consolas" panose="020B0609020204030204" pitchFamily="49" charset="0"/>
              </a:rPr>
              <a:t>src</a:t>
            </a:r>
            <a:r>
              <a:rPr lang="en-US" dirty="0"/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dirty="0"/>
              <a:t> </a:t>
            </a:r>
            <a:r>
              <a:rPr lang="en-US" dirty="0" err="1">
                <a:latin typeface="Consolas" panose="020B0609020204030204" pitchFamily="49" charset="0"/>
              </a:rPr>
              <a:t>dest</a:t>
            </a:r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dirty="0"/>
              <a:t>With the help of </a:t>
            </a:r>
            <a:r>
              <a:rPr lang="en-US" dirty="0">
                <a:latin typeface="Consolas" panose="020B0609020204030204" pitchFamily="49" charset="0"/>
              </a:rPr>
              <a:t>temp</a:t>
            </a:r>
          </a:p>
          <a:p>
            <a:pPr lvl="1"/>
            <a:r>
              <a:rPr lang="en-US" kern="0" dirty="0"/>
              <a:t>Rule: </a:t>
            </a:r>
            <a:r>
              <a:rPr lang="en-US" dirty="0"/>
              <a:t>disks must always be stacked smallest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dirty="0"/>
              <a:t> largest</a:t>
            </a:r>
          </a:p>
          <a:p>
            <a:pPr lvl="1"/>
            <a:endParaRPr lang="en-US" dirty="0">
              <a:latin typeface="Consolas" panose="020B0609020204030204" pitchFamily="49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kern="0" dirty="0"/>
              <a:t>Move n-1 disks into </a:t>
            </a:r>
            <a:r>
              <a:rPr lang="en-US" kern="0" dirty="0">
                <a:latin typeface="Consolas" panose="020B0609020204030204" pitchFamily="49" charset="0"/>
              </a:rPr>
              <a:t>temp</a:t>
            </a:r>
          </a:p>
          <a:p>
            <a:pPr lvl="1" indent="-342900"/>
            <a:r>
              <a:rPr lang="en-US" dirty="0"/>
              <a:t>Recursive formulation as original problem, just with n-1 disks</a:t>
            </a:r>
          </a:p>
          <a:p>
            <a:pPr marL="400050" lvl="1" indent="0">
              <a:buNone/>
            </a:pPr>
            <a:endParaRPr lang="en-US" kern="0" dirty="0">
              <a:latin typeface="Consolas" panose="020B0609020204030204" pitchFamily="49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kern="0" dirty="0"/>
              <a:t>Move 1 disk into </a:t>
            </a:r>
            <a:r>
              <a:rPr lang="en-US" kern="0" dirty="0" err="1">
                <a:latin typeface="Consolas" panose="020B0609020204030204" pitchFamily="49" charset="0"/>
              </a:rPr>
              <a:t>dest</a:t>
            </a:r>
            <a:endParaRPr lang="en-US" dirty="0">
              <a:latin typeface="Consolas" panose="020B0609020204030204" pitchFamily="49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kern="0" dirty="0">
              <a:latin typeface="Consolas" panose="020B0609020204030204" pitchFamily="49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kern="0" dirty="0"/>
              <a:t>Move n-1 disks into </a:t>
            </a:r>
            <a:r>
              <a:rPr lang="en-US" kern="0" dirty="0" err="1">
                <a:latin typeface="Consolas" panose="020B0609020204030204" pitchFamily="49" charset="0"/>
              </a:rPr>
              <a:t>dest</a:t>
            </a:r>
            <a:endParaRPr lang="en-US" kern="0" dirty="0">
              <a:latin typeface="Consolas" panose="020B0609020204030204" pitchFamily="49" charset="0"/>
            </a:endParaRPr>
          </a:p>
          <a:p>
            <a:pPr lvl="1" indent="-342900"/>
            <a:r>
              <a:rPr lang="en-US" dirty="0"/>
              <a:t>Again, n-1 version of same problem</a:t>
            </a:r>
            <a:endParaRPr lang="en-US" kern="0" dirty="0"/>
          </a:p>
          <a:p>
            <a:pPr marL="457200" indent="-457200">
              <a:buFont typeface="+mj-lt"/>
              <a:buAutoNum type="arabicPeriod"/>
            </a:pPr>
            <a:endParaRPr lang="en-US" kern="0" dirty="0"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8128E0-AB00-474F-8F2A-7156F8D52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Towers of Hanoi: Recursive Solution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00160C-6630-C74C-AEC0-130BBD0928CA}"/>
              </a:ext>
            </a:extLst>
          </p:cNvPr>
          <p:cNvGrpSpPr/>
          <p:nvPr/>
        </p:nvGrpSpPr>
        <p:grpSpPr>
          <a:xfrm>
            <a:off x="579376" y="1858458"/>
            <a:ext cx="3041185" cy="955121"/>
            <a:chOff x="457200" y="1905001"/>
            <a:chExt cx="8249322" cy="259080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D7E9B8A1-D483-A94D-B926-CC4D15F99A1C}"/>
                </a:ext>
              </a:extLst>
            </p:cNvPr>
            <p:cNvSpPr/>
            <p:nvPr/>
          </p:nvSpPr>
          <p:spPr bwMode="auto">
            <a:xfrm>
              <a:off x="1866900" y="1905001"/>
              <a:ext cx="304800" cy="2590800"/>
            </a:xfrm>
            <a:prstGeom prst="round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175B8B89-1D54-6B46-B800-1B15B9CF795F}"/>
                </a:ext>
              </a:extLst>
            </p:cNvPr>
            <p:cNvSpPr/>
            <p:nvPr/>
          </p:nvSpPr>
          <p:spPr bwMode="auto">
            <a:xfrm>
              <a:off x="457200" y="3962400"/>
              <a:ext cx="3124200" cy="533400"/>
            </a:xfrm>
            <a:prstGeom prst="roundRect">
              <a:avLst/>
            </a:prstGeom>
            <a:solidFill>
              <a:srgbClr val="FF0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84AF4A70-C8FE-7E4E-BF44-E61B644DC881}"/>
                </a:ext>
              </a:extLst>
            </p:cNvPr>
            <p:cNvSpPr/>
            <p:nvPr/>
          </p:nvSpPr>
          <p:spPr bwMode="auto">
            <a:xfrm>
              <a:off x="838200" y="3429000"/>
              <a:ext cx="2362200" cy="533400"/>
            </a:xfrm>
            <a:prstGeom prst="roundRect">
              <a:avLst/>
            </a:prstGeom>
            <a:solidFill>
              <a:srgbClr val="00B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8B9A65D3-ED9F-6545-A7EF-5C6A204B7F4D}"/>
                </a:ext>
              </a:extLst>
            </p:cNvPr>
            <p:cNvSpPr/>
            <p:nvPr/>
          </p:nvSpPr>
          <p:spPr bwMode="auto">
            <a:xfrm>
              <a:off x="1219200" y="2889101"/>
              <a:ext cx="1600200" cy="533400"/>
            </a:xfrm>
            <a:prstGeom prst="roundRect">
              <a:avLst/>
            </a:prstGeom>
            <a:solidFill>
              <a:srgbClr val="00B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42EA584D-CE96-CC43-9626-552CEDA0D982}"/>
                </a:ext>
              </a:extLst>
            </p:cNvPr>
            <p:cNvSpPr/>
            <p:nvPr/>
          </p:nvSpPr>
          <p:spPr bwMode="auto">
            <a:xfrm>
              <a:off x="1524000" y="2362200"/>
              <a:ext cx="990600" cy="533400"/>
            </a:xfrm>
            <a:prstGeom prst="roundRect">
              <a:avLst/>
            </a:prstGeom>
            <a:solidFill>
              <a:srgbClr val="00B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4C52EC28-261F-B545-9A55-153226E22E42}"/>
                </a:ext>
              </a:extLst>
            </p:cNvPr>
            <p:cNvSpPr/>
            <p:nvPr/>
          </p:nvSpPr>
          <p:spPr bwMode="auto">
            <a:xfrm>
              <a:off x="5129604" y="1905001"/>
              <a:ext cx="304800" cy="2590800"/>
            </a:xfrm>
            <a:prstGeom prst="round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5FD6F765-3D70-F441-97E7-8E601CD05593}"/>
                </a:ext>
              </a:extLst>
            </p:cNvPr>
            <p:cNvSpPr/>
            <p:nvPr/>
          </p:nvSpPr>
          <p:spPr bwMode="auto">
            <a:xfrm>
              <a:off x="8401722" y="1905001"/>
              <a:ext cx="304800" cy="2590800"/>
            </a:xfrm>
            <a:prstGeom prst="round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639AECE-3403-6043-BB87-B96DF5F8D65B}"/>
              </a:ext>
            </a:extLst>
          </p:cNvPr>
          <p:cNvGrpSpPr/>
          <p:nvPr/>
        </p:nvGrpSpPr>
        <p:grpSpPr>
          <a:xfrm>
            <a:off x="579376" y="3246960"/>
            <a:ext cx="3041185" cy="955121"/>
            <a:chOff x="2267041" y="3200400"/>
            <a:chExt cx="4609918" cy="1447801"/>
          </a:xfrm>
        </p:grpSpPr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29AC3FA3-8FB2-5346-874E-1C8D39BF0F8E}"/>
                </a:ext>
              </a:extLst>
            </p:cNvPr>
            <p:cNvSpPr/>
            <p:nvPr/>
          </p:nvSpPr>
          <p:spPr bwMode="auto">
            <a:xfrm>
              <a:off x="3054815" y="3200400"/>
              <a:ext cx="170330" cy="1447801"/>
            </a:xfrm>
            <a:prstGeom prst="round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D4D4494A-23EE-8942-A544-EECC384B54C7}"/>
                </a:ext>
              </a:extLst>
            </p:cNvPr>
            <p:cNvSpPr/>
            <p:nvPr/>
          </p:nvSpPr>
          <p:spPr bwMode="auto">
            <a:xfrm>
              <a:off x="2267041" y="4350124"/>
              <a:ext cx="1745878" cy="298077"/>
            </a:xfrm>
            <a:prstGeom prst="roundRect">
              <a:avLst/>
            </a:prstGeom>
            <a:solidFill>
              <a:srgbClr val="FF0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8C83224D-9DC3-E747-8B32-B1F96DD7A181}"/>
                </a:ext>
              </a:extLst>
            </p:cNvPr>
            <p:cNvSpPr/>
            <p:nvPr/>
          </p:nvSpPr>
          <p:spPr bwMode="auto">
            <a:xfrm>
              <a:off x="4878092" y="3200400"/>
              <a:ext cx="170330" cy="1447801"/>
            </a:xfrm>
            <a:prstGeom prst="round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33F6575A-15DD-B84F-ADAD-DF19380C8FF7}"/>
                </a:ext>
              </a:extLst>
            </p:cNvPr>
            <p:cNvSpPr/>
            <p:nvPr/>
          </p:nvSpPr>
          <p:spPr bwMode="auto">
            <a:xfrm>
              <a:off x="6706629" y="3200400"/>
              <a:ext cx="170330" cy="1447801"/>
            </a:xfrm>
            <a:prstGeom prst="round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B7DF1A73-7EC0-5F45-A989-ED8571B2C020}"/>
                </a:ext>
              </a:extLst>
            </p:cNvPr>
            <p:cNvSpPr/>
            <p:nvPr/>
          </p:nvSpPr>
          <p:spPr bwMode="auto">
            <a:xfrm>
              <a:off x="4318746" y="4350124"/>
              <a:ext cx="1320054" cy="298077"/>
            </a:xfrm>
            <a:prstGeom prst="roundRect">
              <a:avLst/>
            </a:prstGeom>
            <a:solidFill>
              <a:srgbClr val="00B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987B261E-67C3-0744-A5E2-F558AF8D6072}"/>
                </a:ext>
              </a:extLst>
            </p:cNvPr>
            <p:cNvSpPr/>
            <p:nvPr/>
          </p:nvSpPr>
          <p:spPr bwMode="auto">
            <a:xfrm>
              <a:off x="4531658" y="4048416"/>
              <a:ext cx="894230" cy="298077"/>
            </a:xfrm>
            <a:prstGeom prst="roundRect">
              <a:avLst/>
            </a:prstGeom>
            <a:solidFill>
              <a:srgbClr val="00B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0E348F33-8BCB-E446-963A-94CD36A29B5D}"/>
                </a:ext>
              </a:extLst>
            </p:cNvPr>
            <p:cNvSpPr/>
            <p:nvPr/>
          </p:nvSpPr>
          <p:spPr bwMode="auto">
            <a:xfrm>
              <a:off x="4701987" y="3753971"/>
              <a:ext cx="553571" cy="298077"/>
            </a:xfrm>
            <a:prstGeom prst="roundRect">
              <a:avLst/>
            </a:prstGeom>
            <a:solidFill>
              <a:srgbClr val="00B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295350E-8CAB-6744-B16A-0660B1C0B0D8}"/>
              </a:ext>
            </a:extLst>
          </p:cNvPr>
          <p:cNvGrpSpPr/>
          <p:nvPr/>
        </p:nvGrpSpPr>
        <p:grpSpPr>
          <a:xfrm>
            <a:off x="1099074" y="4460243"/>
            <a:ext cx="3041185" cy="955121"/>
            <a:chOff x="3054815" y="4800599"/>
            <a:chExt cx="4609918" cy="1447801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A0586881-9CB9-BB43-87F2-4DA18994FC33}"/>
                </a:ext>
              </a:extLst>
            </p:cNvPr>
            <p:cNvSpPr/>
            <p:nvPr/>
          </p:nvSpPr>
          <p:spPr bwMode="auto">
            <a:xfrm>
              <a:off x="3054815" y="4800599"/>
              <a:ext cx="170330" cy="1447801"/>
            </a:xfrm>
            <a:prstGeom prst="round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8034689C-3F77-C141-84A4-E8EC9EFCAF20}"/>
                </a:ext>
              </a:extLst>
            </p:cNvPr>
            <p:cNvSpPr/>
            <p:nvPr/>
          </p:nvSpPr>
          <p:spPr bwMode="auto">
            <a:xfrm>
              <a:off x="4878092" y="4800599"/>
              <a:ext cx="170330" cy="1447801"/>
            </a:xfrm>
            <a:prstGeom prst="round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86B8B318-AFD1-DD40-9687-9D6873B257C7}"/>
                </a:ext>
              </a:extLst>
            </p:cNvPr>
            <p:cNvSpPr/>
            <p:nvPr/>
          </p:nvSpPr>
          <p:spPr bwMode="auto">
            <a:xfrm>
              <a:off x="6706629" y="4800599"/>
              <a:ext cx="170330" cy="1447801"/>
            </a:xfrm>
            <a:prstGeom prst="round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1" name="Rounded Rectangle 40">
              <a:extLst>
                <a:ext uri="{FF2B5EF4-FFF2-40B4-BE49-F238E27FC236}">
                  <a16:creationId xmlns:a16="http://schemas.microsoft.com/office/drawing/2014/main" id="{EC28692C-59B1-1B48-B27F-B32DDF1657D4}"/>
                </a:ext>
              </a:extLst>
            </p:cNvPr>
            <p:cNvSpPr/>
            <p:nvPr/>
          </p:nvSpPr>
          <p:spPr bwMode="auto">
            <a:xfrm>
              <a:off x="4318746" y="5950323"/>
              <a:ext cx="1320054" cy="298077"/>
            </a:xfrm>
            <a:prstGeom prst="roundRect">
              <a:avLst/>
            </a:prstGeom>
            <a:solidFill>
              <a:srgbClr val="00B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486865FB-B858-574F-A800-232FF7D5872E}"/>
                </a:ext>
              </a:extLst>
            </p:cNvPr>
            <p:cNvSpPr/>
            <p:nvPr/>
          </p:nvSpPr>
          <p:spPr bwMode="auto">
            <a:xfrm>
              <a:off x="4531658" y="5648615"/>
              <a:ext cx="894230" cy="298077"/>
            </a:xfrm>
            <a:prstGeom prst="roundRect">
              <a:avLst/>
            </a:prstGeom>
            <a:solidFill>
              <a:srgbClr val="00B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38E731C8-B804-684B-A6F4-F1DF165D8383}"/>
                </a:ext>
              </a:extLst>
            </p:cNvPr>
            <p:cNvSpPr/>
            <p:nvPr/>
          </p:nvSpPr>
          <p:spPr bwMode="auto">
            <a:xfrm>
              <a:off x="4701987" y="5354170"/>
              <a:ext cx="553571" cy="298077"/>
            </a:xfrm>
            <a:prstGeom prst="roundRect">
              <a:avLst/>
            </a:prstGeom>
            <a:solidFill>
              <a:srgbClr val="00B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425FE486-B942-7743-87E8-568C8050AFFE}"/>
                </a:ext>
              </a:extLst>
            </p:cNvPr>
            <p:cNvSpPr/>
            <p:nvPr/>
          </p:nvSpPr>
          <p:spPr bwMode="auto">
            <a:xfrm>
              <a:off x="5918855" y="5950323"/>
              <a:ext cx="1745878" cy="298077"/>
            </a:xfrm>
            <a:prstGeom prst="roundRect">
              <a:avLst/>
            </a:prstGeom>
            <a:solidFill>
              <a:srgbClr val="FF0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CB9FD965-A672-4D46-9905-FC8D4A1C8C4A}"/>
              </a:ext>
            </a:extLst>
          </p:cNvPr>
          <p:cNvGrpSpPr/>
          <p:nvPr/>
        </p:nvGrpSpPr>
        <p:grpSpPr>
          <a:xfrm>
            <a:off x="1099074" y="5638800"/>
            <a:ext cx="3041185" cy="955121"/>
            <a:chOff x="3054815" y="6935402"/>
            <a:chExt cx="4609918" cy="1447801"/>
          </a:xfrm>
        </p:grpSpPr>
        <p:sp>
          <p:nvSpPr>
            <p:cNvPr id="45" name="Rounded Rectangle 44">
              <a:extLst>
                <a:ext uri="{FF2B5EF4-FFF2-40B4-BE49-F238E27FC236}">
                  <a16:creationId xmlns:a16="http://schemas.microsoft.com/office/drawing/2014/main" id="{05BD2271-9D1B-B74D-AAFF-61BC0E47570A}"/>
                </a:ext>
              </a:extLst>
            </p:cNvPr>
            <p:cNvSpPr/>
            <p:nvPr/>
          </p:nvSpPr>
          <p:spPr bwMode="auto">
            <a:xfrm>
              <a:off x="3054815" y="6935402"/>
              <a:ext cx="170330" cy="1447801"/>
            </a:xfrm>
            <a:prstGeom prst="round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50" name="Rounded Rectangle 49">
              <a:extLst>
                <a:ext uri="{FF2B5EF4-FFF2-40B4-BE49-F238E27FC236}">
                  <a16:creationId xmlns:a16="http://schemas.microsoft.com/office/drawing/2014/main" id="{7E5B1223-287A-5E4B-B2E8-8DCA0CDBF84B}"/>
                </a:ext>
              </a:extLst>
            </p:cNvPr>
            <p:cNvSpPr/>
            <p:nvPr/>
          </p:nvSpPr>
          <p:spPr bwMode="auto">
            <a:xfrm>
              <a:off x="4878092" y="6935402"/>
              <a:ext cx="170330" cy="1447801"/>
            </a:xfrm>
            <a:prstGeom prst="round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278926C1-F75A-4E46-AEB9-40AB1FF07C92}"/>
                </a:ext>
              </a:extLst>
            </p:cNvPr>
            <p:cNvSpPr/>
            <p:nvPr/>
          </p:nvSpPr>
          <p:spPr bwMode="auto">
            <a:xfrm>
              <a:off x="6706629" y="6935402"/>
              <a:ext cx="170330" cy="1447801"/>
            </a:xfrm>
            <a:prstGeom prst="round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6" name="Rounded Rectangle 45">
              <a:extLst>
                <a:ext uri="{FF2B5EF4-FFF2-40B4-BE49-F238E27FC236}">
                  <a16:creationId xmlns:a16="http://schemas.microsoft.com/office/drawing/2014/main" id="{74A4F7B7-D165-DA4C-BB04-8544D81DBFCB}"/>
                </a:ext>
              </a:extLst>
            </p:cNvPr>
            <p:cNvSpPr/>
            <p:nvPr/>
          </p:nvSpPr>
          <p:spPr bwMode="auto">
            <a:xfrm>
              <a:off x="5918855" y="8085126"/>
              <a:ext cx="1745878" cy="298077"/>
            </a:xfrm>
            <a:prstGeom prst="roundRect">
              <a:avLst/>
            </a:prstGeom>
            <a:solidFill>
              <a:srgbClr val="FF0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7F6FD7E0-1AA1-F04B-866F-AF5AC6CEEA6F}"/>
                </a:ext>
              </a:extLst>
            </p:cNvPr>
            <p:cNvSpPr/>
            <p:nvPr/>
          </p:nvSpPr>
          <p:spPr bwMode="auto">
            <a:xfrm>
              <a:off x="6131767" y="7787049"/>
              <a:ext cx="1320054" cy="298077"/>
            </a:xfrm>
            <a:prstGeom prst="roundRect">
              <a:avLst/>
            </a:prstGeom>
            <a:solidFill>
              <a:srgbClr val="00B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4AC09A1A-19C2-C34E-8CB3-08B7281EA521}"/>
                </a:ext>
              </a:extLst>
            </p:cNvPr>
            <p:cNvSpPr/>
            <p:nvPr/>
          </p:nvSpPr>
          <p:spPr bwMode="auto">
            <a:xfrm>
              <a:off x="6344679" y="7485341"/>
              <a:ext cx="894230" cy="298077"/>
            </a:xfrm>
            <a:prstGeom prst="roundRect">
              <a:avLst/>
            </a:prstGeom>
            <a:solidFill>
              <a:srgbClr val="00B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9" name="Rounded Rectangle 48">
              <a:extLst>
                <a:ext uri="{FF2B5EF4-FFF2-40B4-BE49-F238E27FC236}">
                  <a16:creationId xmlns:a16="http://schemas.microsoft.com/office/drawing/2014/main" id="{6F96272B-2A34-FF49-9C80-3D907AFB6B0E}"/>
                </a:ext>
              </a:extLst>
            </p:cNvPr>
            <p:cNvSpPr/>
            <p:nvPr/>
          </p:nvSpPr>
          <p:spPr bwMode="auto">
            <a:xfrm>
              <a:off x="6515008" y="7190896"/>
              <a:ext cx="553571" cy="298077"/>
            </a:xfrm>
            <a:prstGeom prst="roundRect">
              <a:avLst/>
            </a:prstGeom>
            <a:solidFill>
              <a:srgbClr val="00B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C68DAB70-7022-E349-97B7-1A668ECCB796}"/>
              </a:ext>
            </a:extLst>
          </p:cNvPr>
          <p:cNvSpPr/>
          <p:nvPr/>
        </p:nvSpPr>
        <p:spPr>
          <a:xfrm>
            <a:off x="808046" y="1295401"/>
            <a:ext cx="6944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kern="0" dirty="0" err="1">
                <a:latin typeface="Consolas" panose="020B0609020204030204" pitchFamily="49" charset="0"/>
              </a:rPr>
              <a:t>src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D49BC2F-C8A7-6241-B8C8-524395CC87C7}"/>
              </a:ext>
            </a:extLst>
          </p:cNvPr>
          <p:cNvSpPr/>
          <p:nvPr/>
        </p:nvSpPr>
        <p:spPr>
          <a:xfrm>
            <a:off x="3141203" y="1295400"/>
            <a:ext cx="864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kern="0" dirty="0" err="1">
                <a:latin typeface="Consolas" panose="020B0609020204030204" pitchFamily="49" charset="0"/>
              </a:rPr>
              <a:t>dest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ADE9973-FCA0-9849-B640-B6EE486C458A}"/>
              </a:ext>
            </a:extLst>
          </p:cNvPr>
          <p:cNvSpPr/>
          <p:nvPr/>
        </p:nvSpPr>
        <p:spPr>
          <a:xfrm>
            <a:off x="1923507" y="1310800"/>
            <a:ext cx="8691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kern="0" dirty="0">
                <a:latin typeface="Consolas" panose="020B0609020204030204" pitchFamily="49" charset="0"/>
              </a:rPr>
              <a:t>temp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9060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B6090-0A24-4CAA-8735-85C7F035A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Towers of Hanoi: Recursive Solution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6D2F9B3-2564-0549-9DE5-2AF0CB8AA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35" y="1371600"/>
            <a:ext cx="7772400" cy="4724400"/>
          </a:xfrm>
        </p:spPr>
        <p:txBody>
          <a:bodyPr/>
          <a:lstStyle/>
          <a:p>
            <a:r>
              <a:rPr lang="en-US" dirty="0"/>
              <a:t>Recursive solution for the Hanoi towers: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solve_hanoi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(n, 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temp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if (n == 0) return;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solve_hanoi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(n-1, 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-&gt; temp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move(1, 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solve_hanoi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(n-1,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temp -&gt; 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EC4C81-D201-2542-BB95-3A13D2BA147A}"/>
              </a:ext>
            </a:extLst>
          </p:cNvPr>
          <p:cNvSpPr/>
          <p:nvPr/>
        </p:nvSpPr>
        <p:spPr bwMode="auto">
          <a:xfrm>
            <a:off x="609600" y="5715000"/>
            <a:ext cx="7273065" cy="457200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rPr>
              <a:t>Solve moving n-1 disks with the power of recursion!</a:t>
            </a:r>
          </a:p>
        </p:txBody>
      </p:sp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5F4E1D82-ABA1-45B8-AF55-C579EA72ABE8}"/>
              </a:ext>
            </a:extLst>
          </p:cNvPr>
          <p:cNvCxnSpPr>
            <a:stCxn id="14" idx="3"/>
            <a:endCxn id="5" idx="3"/>
          </p:cNvCxnSpPr>
          <p:nvPr/>
        </p:nvCxnSpPr>
        <p:spPr bwMode="auto">
          <a:xfrm flipV="1">
            <a:off x="7882665" y="3733800"/>
            <a:ext cx="84270" cy="2209800"/>
          </a:xfrm>
          <a:prstGeom prst="bentConnector3">
            <a:avLst>
              <a:gd name="adj1" fmla="val 371271"/>
            </a:avLst>
          </a:prstGeom>
          <a:solidFill>
            <a:schemeClr val="accent1"/>
          </a:solidFill>
          <a:ln w="28575" cap="flat" cmpd="sng" algn="ctr">
            <a:solidFill>
              <a:srgbClr val="CE0202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9E09D396-6FFD-4790-9DBE-71E5302C6DDA}"/>
              </a:ext>
            </a:extLst>
          </p:cNvPr>
          <p:cNvCxnSpPr>
            <a:cxnSpLocks/>
            <a:stCxn id="14" idx="3"/>
          </p:cNvCxnSpPr>
          <p:nvPr/>
        </p:nvCxnSpPr>
        <p:spPr bwMode="auto">
          <a:xfrm flipV="1">
            <a:off x="7882665" y="4724400"/>
            <a:ext cx="194535" cy="1219200"/>
          </a:xfrm>
          <a:prstGeom prst="bentConnector2">
            <a:avLst/>
          </a:prstGeom>
          <a:solidFill>
            <a:schemeClr val="accent1"/>
          </a:solidFill>
          <a:ln w="28575" cap="flat" cmpd="sng" algn="ctr">
            <a:solidFill>
              <a:srgbClr val="CE0202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0FFB502-965F-4FB1-BC4E-34D9BE4F7206}"/>
              </a:ext>
            </a:extLst>
          </p:cNvPr>
          <p:cNvCxnSpPr>
            <a:cxnSpLocks/>
          </p:cNvCxnSpPr>
          <p:nvPr/>
        </p:nvCxnSpPr>
        <p:spPr bwMode="auto">
          <a:xfrm flipH="1">
            <a:off x="7467600" y="4724400"/>
            <a:ext cx="609600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CE0202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2DB5152-0D77-472A-8615-2E3CD58A895C}"/>
              </a:ext>
            </a:extLst>
          </p:cNvPr>
          <p:cNvCxnSpPr>
            <a:cxnSpLocks/>
          </p:cNvCxnSpPr>
          <p:nvPr/>
        </p:nvCxnSpPr>
        <p:spPr bwMode="auto">
          <a:xfrm flipH="1">
            <a:off x="7467600" y="3733800"/>
            <a:ext cx="609600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CE0202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4224273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92832-3F40-4B76-89AD-07FAD9F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give a good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334AF-32F2-41A3-BD9E-36A302928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Decide on </a:t>
            </a:r>
            <a:r>
              <a:rPr lang="en-US" b="1" dirty="0">
                <a:solidFill>
                  <a:srgbClr val="FF0000"/>
                </a:solidFill>
              </a:rPr>
              <a:t>content</a:t>
            </a:r>
            <a:r>
              <a:rPr lang="en-US" dirty="0"/>
              <a:t> of value to audience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b="1" dirty="0">
                <a:solidFill>
                  <a:srgbClr val="FF0000"/>
                </a:solidFill>
              </a:rPr>
              <a:t>Organize</a:t>
            </a:r>
            <a:r>
              <a:rPr lang="en-US" dirty="0"/>
              <a:t> your thoughts on slides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Practice your </a:t>
            </a:r>
            <a:r>
              <a:rPr lang="en-US" b="1" dirty="0">
                <a:solidFill>
                  <a:srgbClr val="FF0000"/>
                </a:solidFill>
              </a:rPr>
              <a:t>delivery</a:t>
            </a:r>
          </a:p>
        </p:txBody>
      </p:sp>
    </p:spTree>
    <p:extLst>
      <p:ext uri="{BB962C8B-B14F-4D97-AF65-F5344CB8AC3E}">
        <p14:creationId xmlns:p14="http://schemas.microsoft.com/office/powerpoint/2010/main" val="42513431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C64E1-9E33-4E11-BB4B-DA82F82C6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Pitfall 3: I am a math whiz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8F4268-F3C6-4654-96EE-28ED25B3B9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788" y="1646238"/>
            <a:ext cx="5700712" cy="1004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B5424F6F-B004-429E-B2E5-C1DB674BCB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3700" y="3124200"/>
            <a:ext cx="5892800" cy="171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926799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F3820-DB34-4A42-8B19-5DD0D4AB2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Well guess what.  Many are not.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944E3-5CED-4709-B613-A161DA9AF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Translate math to plain English whenever you can</a:t>
            </a:r>
          </a:p>
          <a:p>
            <a:endParaRPr lang="en-US" dirty="0"/>
          </a:p>
          <a:p>
            <a:r>
              <a:rPr lang="en-US" dirty="0"/>
              <a:t>At least highlight what matters, and what is the take home message</a:t>
            </a:r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12ABEB25-917B-B842-8A7F-D1A8AA0AAE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67" b="28889"/>
          <a:stretch/>
        </p:blipFill>
        <p:spPr bwMode="auto">
          <a:xfrm>
            <a:off x="33867" y="4343400"/>
            <a:ext cx="58928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224EBF84-5729-3046-82CB-13FAC52F180A}"/>
              </a:ext>
            </a:extLst>
          </p:cNvPr>
          <p:cNvSpPr/>
          <p:nvPr/>
        </p:nvSpPr>
        <p:spPr bwMode="auto">
          <a:xfrm>
            <a:off x="3810000" y="4724399"/>
            <a:ext cx="685800" cy="457201"/>
          </a:xfrm>
          <a:prstGeom prst="ellipse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" name="Line Callout 1 5">
            <a:extLst>
              <a:ext uri="{FF2B5EF4-FFF2-40B4-BE49-F238E27FC236}">
                <a16:creationId xmlns:a16="http://schemas.microsoft.com/office/drawing/2014/main" id="{E02D6BD9-0E87-B244-89FC-E4FA598B4E2F}"/>
              </a:ext>
            </a:extLst>
          </p:cNvPr>
          <p:cNvSpPr/>
          <p:nvPr/>
        </p:nvSpPr>
        <p:spPr bwMode="auto">
          <a:xfrm>
            <a:off x="5029200" y="5105400"/>
            <a:ext cx="3505200" cy="1143000"/>
          </a:xfrm>
          <a:prstGeom prst="borderCallout1">
            <a:avLst>
              <a:gd name="adj1" fmla="val 31423"/>
              <a:gd name="adj2" fmla="val -1101"/>
              <a:gd name="adj3" fmla="val 205"/>
              <a:gd name="adj4" fmla="val -16209"/>
            </a:avLst>
          </a:prstGeom>
          <a:solidFill>
            <a:schemeClr val="accent1"/>
          </a:solidFill>
          <a:ln w="28575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Arial" charset="0"/>
                <a:ea typeface="ＭＳ Ｐゴシック" charset="-128"/>
                <a:cs typeface="ＭＳ Ｐゴシック" charset="-128"/>
              </a:rPr>
              <a:t>Increasing the elements of     decreases the value of the function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7" name="Picture 5">
            <a:extLst>
              <a:ext uri="{FF2B5EF4-FFF2-40B4-BE49-F238E27FC236}">
                <a16:creationId xmlns:a16="http://schemas.microsoft.com/office/drawing/2014/main" id="{9C6FC3BC-FB8C-7C47-A727-2C28178A85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54" t="50544" r="27674" b="27235"/>
          <a:stretch/>
        </p:blipFill>
        <p:spPr bwMode="auto">
          <a:xfrm>
            <a:off x="5410200" y="5546035"/>
            <a:ext cx="3048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259179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603F8-351F-4A2F-BC46-DC5A280BD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Pitfall 4: Just read my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AAD60-2A28-46F0-8E0C-C2A8C079E8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Proof sketch: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6D2363-639D-4D9E-9C4D-6D152D64D3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0338" y="1828800"/>
            <a:ext cx="3590925" cy="4697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85441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AFE84-7F9B-45FC-97B6-00621BAB8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Then why am I listening to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315F0-558A-41EB-AD23-67AFA3EC7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4724400"/>
          </a:xfrm>
        </p:spPr>
        <p:txBody>
          <a:bodyPr/>
          <a:lstStyle/>
          <a:p>
            <a:r>
              <a:rPr lang="en-US" dirty="0"/>
              <a:t>Having too much to read can interfere with listening</a:t>
            </a:r>
          </a:p>
          <a:p>
            <a:endParaRPr lang="en-US" dirty="0"/>
          </a:p>
          <a:p>
            <a:r>
              <a:rPr lang="en-US" dirty="0"/>
              <a:t>Reading and listening use same part of the brain</a:t>
            </a:r>
          </a:p>
          <a:p>
            <a:pPr lvl="1"/>
            <a:r>
              <a:rPr lang="en-US" dirty="0"/>
              <a:t>Both require language processing</a:t>
            </a:r>
          </a:p>
          <a:p>
            <a:endParaRPr lang="en-US" dirty="0"/>
          </a:p>
          <a:p>
            <a:r>
              <a:rPr lang="en-US" dirty="0"/>
              <a:t>Use figures and diagrams as much as possible</a:t>
            </a:r>
          </a:p>
          <a:p>
            <a:pPr lvl="1"/>
            <a:r>
              <a:rPr lang="en-US" dirty="0"/>
              <a:t>Interferes much less with listening</a:t>
            </a:r>
          </a:p>
          <a:p>
            <a:pPr lvl="1"/>
            <a:r>
              <a:rPr lang="en-US" dirty="0"/>
              <a:t>Write text as part of diagrams that visually add meaning</a:t>
            </a:r>
          </a:p>
          <a:p>
            <a:pPr lvl="2"/>
            <a:r>
              <a:rPr lang="en-US" dirty="0"/>
              <a:t>Tables, flow charts, tree structures, pyramids, …</a:t>
            </a:r>
          </a:p>
        </p:txBody>
      </p:sp>
    </p:spTree>
    <p:extLst>
      <p:ext uri="{BB962C8B-B14F-4D97-AF65-F5344CB8AC3E}">
        <p14:creationId xmlns:p14="http://schemas.microsoft.com/office/powerpoint/2010/main" val="21097897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E5439-EBC6-4E7A-8D8F-C92A16F13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Trebuchet MS" panose="020B0603020202020204" pitchFamily="34" charset="0"/>
                <a:ea typeface="Osaka" pitchFamily="-84" charset="-128"/>
              </a:rPr>
              <a:t>Pitfall 5: Use figure but don’t explain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06C28A5-F7F5-47AB-9781-DF3FA74DD157}"/>
              </a:ext>
            </a:extLst>
          </p:cNvPr>
          <p:cNvSpPr txBox="1">
            <a:spLocks/>
          </p:cNvSpPr>
          <p:nvPr/>
        </p:nvSpPr>
        <p:spPr bwMode="auto">
          <a:xfrm>
            <a:off x="152400" y="1371600"/>
            <a:ext cx="36576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Font typeface="Monotype Sorts" pitchFamily="-84" charset="2"/>
              <a:buChar char=""/>
              <a:defRPr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Font typeface="Wingdings" panose="05000000000000000000" pitchFamily="2" charset="2"/>
              <a:buChar char="l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2885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8605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4325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45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kern="0" dirty="0"/>
              <a:t>Don’t leave a picture hanging there and expect your audience to interpret it</a:t>
            </a:r>
          </a:p>
          <a:p>
            <a:endParaRPr lang="en-US" altLang="en-US" kern="0" dirty="0"/>
          </a:p>
          <a:p>
            <a:r>
              <a:rPr lang="en-US" altLang="en-US" kern="0" dirty="0"/>
              <a:t>If you have something on your slide that you don’t explain, it is just </a:t>
            </a:r>
            <a:r>
              <a:rPr lang="en-US" altLang="en-US" b="1" kern="0" dirty="0">
                <a:solidFill>
                  <a:srgbClr val="FF0000"/>
                </a:solidFill>
              </a:rPr>
              <a:t>noise</a:t>
            </a:r>
            <a:r>
              <a:rPr lang="en-US" altLang="en-US" kern="0" dirty="0"/>
              <a:t>.</a:t>
            </a:r>
          </a:p>
        </p:txBody>
      </p:sp>
      <p:pic>
        <p:nvPicPr>
          <p:cNvPr id="4" name="Picture 4" descr="speaking4">
            <a:extLst>
              <a:ext uri="{FF2B5EF4-FFF2-40B4-BE49-F238E27FC236}">
                <a16:creationId xmlns:a16="http://schemas.microsoft.com/office/drawing/2014/main" id="{AD602B1A-AB97-40D6-98BC-2D23CD1D47D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810000" y="990600"/>
            <a:ext cx="5288826" cy="5771558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056645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speaking4">
            <a:extLst>
              <a:ext uri="{FF2B5EF4-FFF2-40B4-BE49-F238E27FC236}">
                <a16:creationId xmlns:a16="http://schemas.microsoft.com/office/drawing/2014/main" id="{AD602B1A-AB97-40D6-98BC-2D23CD1D47D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810000" y="990600"/>
            <a:ext cx="5288826" cy="5771558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EE5439-EBC6-4E7A-8D8F-C92A16F13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Trebuchet MS" panose="020B0603020202020204" pitchFamily="34" charset="0"/>
                <a:ea typeface="Osaka" pitchFamily="-84" charset="-128"/>
              </a:rPr>
              <a:t>A picture is worth a thousand words</a:t>
            </a:r>
            <a:br>
              <a:rPr lang="en-US" altLang="en-US" dirty="0">
                <a:latin typeface="Trebuchet MS" panose="020B0603020202020204" pitchFamily="34" charset="0"/>
                <a:ea typeface="Osaka" pitchFamily="-84" charset="-128"/>
              </a:rPr>
            </a:br>
            <a:r>
              <a:rPr lang="en-US" altLang="en-US" i="1" dirty="0">
                <a:latin typeface="Trebuchet MS" panose="020B0603020202020204" pitchFamily="34" charset="0"/>
                <a:ea typeface="Osaka" pitchFamily="-84" charset="-128"/>
              </a:rPr>
              <a:t>But only if you explain it!</a:t>
            </a:r>
            <a:endParaRPr lang="en-US" i="1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06C28A5-F7F5-47AB-9781-DF3FA74DD157}"/>
              </a:ext>
            </a:extLst>
          </p:cNvPr>
          <p:cNvSpPr txBox="1">
            <a:spLocks/>
          </p:cNvSpPr>
          <p:nvPr/>
        </p:nvSpPr>
        <p:spPr bwMode="auto">
          <a:xfrm>
            <a:off x="152400" y="1371600"/>
            <a:ext cx="36576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Font typeface="Monotype Sorts" pitchFamily="-84" charset="2"/>
              <a:buChar char=""/>
              <a:defRPr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Font typeface="Wingdings" panose="05000000000000000000" pitchFamily="2" charset="2"/>
              <a:buChar char="l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2885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8605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4325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45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46AA"/>
              </a:buClr>
              <a:buChar char="»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009900"/>
                </a:solidFill>
              </a:rPr>
              <a:t>Put in graphical cues to focus attention</a:t>
            </a:r>
            <a:endParaRPr lang="en-US" altLang="en-US" sz="3200" dirty="0">
              <a:solidFill>
                <a:srgbClr val="009900"/>
              </a:solidFill>
            </a:endParaRPr>
          </a:p>
          <a:p>
            <a:endParaRPr lang="en-US" altLang="en-US" kern="0" dirty="0"/>
          </a:p>
          <a:p>
            <a:r>
              <a:rPr lang="en-US" altLang="en-US" kern="0" dirty="0"/>
              <a:t>Point to the figure and explain each part</a:t>
            </a:r>
          </a:p>
          <a:p>
            <a:endParaRPr lang="en-US" altLang="en-US" kern="0" dirty="0"/>
          </a:p>
          <a:p>
            <a:r>
              <a:rPr lang="en-US" altLang="en-US" kern="0" dirty="0"/>
              <a:t>Interpret the figure on behalf of the audience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617097D-DCE7-AA4C-AFD0-CF3864955C88}"/>
              </a:ext>
            </a:extLst>
          </p:cNvPr>
          <p:cNvSpPr/>
          <p:nvPr/>
        </p:nvSpPr>
        <p:spPr bwMode="auto">
          <a:xfrm>
            <a:off x="4267200" y="1371600"/>
            <a:ext cx="838200" cy="381000"/>
          </a:xfrm>
          <a:prstGeom prst="ellipse">
            <a:avLst/>
          </a:prstGeom>
          <a:noFill/>
          <a:ln w="1905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A229F77-522F-324D-B876-B4B96B745CFC}"/>
              </a:ext>
            </a:extLst>
          </p:cNvPr>
          <p:cNvSpPr/>
          <p:nvPr/>
        </p:nvSpPr>
        <p:spPr bwMode="auto">
          <a:xfrm>
            <a:off x="5410200" y="1295400"/>
            <a:ext cx="838200" cy="381000"/>
          </a:xfrm>
          <a:prstGeom prst="ellipse">
            <a:avLst/>
          </a:prstGeom>
          <a:noFill/>
          <a:ln w="1905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B45994A-3854-7448-97E5-A83D7A78DE91}"/>
              </a:ext>
            </a:extLst>
          </p:cNvPr>
          <p:cNvSpPr/>
          <p:nvPr/>
        </p:nvSpPr>
        <p:spPr bwMode="auto">
          <a:xfrm>
            <a:off x="6547022" y="1245973"/>
            <a:ext cx="838200" cy="381000"/>
          </a:xfrm>
          <a:prstGeom prst="ellipse">
            <a:avLst/>
          </a:prstGeom>
          <a:noFill/>
          <a:ln w="1905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2DBA39-D7C0-435A-987A-B2363058118F}"/>
              </a:ext>
            </a:extLst>
          </p:cNvPr>
          <p:cNvSpPr/>
          <p:nvPr/>
        </p:nvSpPr>
        <p:spPr bwMode="auto">
          <a:xfrm>
            <a:off x="7162800" y="2438400"/>
            <a:ext cx="1859825" cy="381000"/>
          </a:xfrm>
          <a:prstGeom prst="rect">
            <a:avLst/>
          </a:prstGeom>
          <a:solidFill>
            <a:schemeClr val="accent1"/>
          </a:solidFill>
          <a:ln w="1905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solidFill>
                  <a:srgbClr val="00B050"/>
                </a:solidFill>
                <a:latin typeface="Arial" charset="0"/>
                <a:ea typeface="ＭＳ Ｐゴシック" charset="-128"/>
              </a:rPr>
              <a:t>Election Months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932BE17-206F-4511-A387-2D74F01862E0}"/>
              </a:ext>
            </a:extLst>
          </p:cNvPr>
          <p:cNvSpPr/>
          <p:nvPr/>
        </p:nvSpPr>
        <p:spPr bwMode="auto">
          <a:xfrm>
            <a:off x="6934200" y="3876379"/>
            <a:ext cx="2088426" cy="609600"/>
          </a:xfrm>
          <a:prstGeom prst="rect">
            <a:avLst/>
          </a:prstGeom>
          <a:solidFill>
            <a:schemeClr val="accent1"/>
          </a:solidFill>
          <a:ln w="1905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800" dirty="0">
                <a:solidFill>
                  <a:srgbClr val="00B050"/>
                </a:solidFill>
                <a:latin typeface="Arial" charset="0"/>
                <a:ea typeface="ＭＳ Ｐゴシック" charset="-128"/>
              </a:rPr>
              <a:t>Number of letters sent by congress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B128AE-6212-4509-B313-23755E3C45F1}"/>
              </a:ext>
            </a:extLst>
          </p:cNvPr>
          <p:cNvCxnSpPr>
            <a:cxnSpLocks/>
            <a:stCxn id="10" idx="1"/>
            <a:endCxn id="7" idx="4"/>
          </p:cNvCxnSpPr>
          <p:nvPr/>
        </p:nvCxnSpPr>
        <p:spPr bwMode="auto">
          <a:xfrm flipH="1" flipV="1">
            <a:off x="6966122" y="1626973"/>
            <a:ext cx="196678" cy="1001927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D55BF9B-8B57-437F-95B0-FBC965A30B2F}"/>
              </a:ext>
            </a:extLst>
          </p:cNvPr>
          <p:cNvCxnSpPr>
            <a:cxnSpLocks/>
            <a:stCxn id="10" idx="1"/>
            <a:endCxn id="6" idx="4"/>
          </p:cNvCxnSpPr>
          <p:nvPr/>
        </p:nvCxnSpPr>
        <p:spPr bwMode="auto">
          <a:xfrm flipH="1" flipV="1">
            <a:off x="5829300" y="1676400"/>
            <a:ext cx="1333500" cy="9525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58525C8-78FF-40CA-B709-47AA7C8CC228}"/>
              </a:ext>
            </a:extLst>
          </p:cNvPr>
          <p:cNvCxnSpPr>
            <a:cxnSpLocks/>
            <a:stCxn id="10" idx="1"/>
            <a:endCxn id="3" idx="4"/>
          </p:cNvCxnSpPr>
          <p:nvPr/>
        </p:nvCxnSpPr>
        <p:spPr bwMode="auto">
          <a:xfrm flipH="1" flipV="1">
            <a:off x="4686300" y="1752600"/>
            <a:ext cx="2476500" cy="8763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FCEE9BC-5583-4E29-AE69-D4246DE4B488}"/>
              </a:ext>
            </a:extLst>
          </p:cNvPr>
          <p:cNvCxnSpPr>
            <a:cxnSpLocks/>
            <a:stCxn id="12" idx="1"/>
          </p:cNvCxnSpPr>
          <p:nvPr/>
        </p:nvCxnSpPr>
        <p:spPr bwMode="auto">
          <a:xfrm flipH="1" flipV="1">
            <a:off x="5562600" y="3381079"/>
            <a:ext cx="1371600" cy="8001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98808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3" grpId="0" uiExpand="1" animBg="1"/>
      <p:bldP spid="6" grpId="0" uiExpand="1" animBg="1"/>
      <p:bldP spid="7" grpId="0" uiExpand="1" animBg="1"/>
      <p:bldP spid="10" grpId="0" animBg="1"/>
      <p:bldP spid="1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Title 1">
            <a:extLst>
              <a:ext uri="{FF2B5EF4-FFF2-40B4-BE49-F238E27FC236}">
                <a16:creationId xmlns:a16="http://schemas.microsoft.com/office/drawing/2014/main" id="{01FF18D5-CDC4-4EAD-AD6F-722F1323D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Pitfall 6: Acronyms and jargons</a:t>
            </a:r>
            <a:br>
              <a:rPr lang="en-US" altLang="en-US" dirty="0"/>
            </a:br>
            <a:r>
              <a:rPr lang="en-US" altLang="en-US" dirty="0"/>
              <a:t>makes me look smart!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CB648-AD65-4FE8-908D-BA381DAFAE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5400"/>
            <a:ext cx="8382000" cy="5029200"/>
          </a:xfrm>
        </p:spPr>
        <p:txBody>
          <a:bodyPr/>
          <a:lstStyle/>
          <a:p>
            <a:r>
              <a:rPr lang="en-US" altLang="en-US" dirty="0"/>
              <a:t>IMHO, ARE = ADIH. TBH, FUBAR &amp; 2M2H.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r>
              <a:rPr lang="en-US" altLang="en-US" dirty="0"/>
              <a:t>Translated: In my humble opinion, an acronym rich environment is another day in hell. To be honest. Its f***ed up beyond all recognition and too much to handle.</a:t>
            </a:r>
          </a:p>
          <a:p>
            <a:r>
              <a:rPr lang="en-US" altLang="en-US"/>
              <a:t>Acronyms can be </a:t>
            </a:r>
            <a:r>
              <a:rPr lang="en-US" altLang="en-US" dirty="0"/>
              <a:t>useful </a:t>
            </a:r>
            <a:r>
              <a:rPr lang="en-US" altLang="en-US" i="1" dirty="0">
                <a:latin typeface="Trebuchet MS" panose="020B0603020202020204" pitchFamily="34" charset="0"/>
                <a:ea typeface="Osaka" pitchFamily="-84" charset="-128"/>
              </a:rPr>
              <a:t>but only if you explain them!</a:t>
            </a:r>
            <a:endParaRPr lang="en-US" altLang="en-US" dirty="0"/>
          </a:p>
          <a:p>
            <a:endParaRPr lang="en-US" alt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828800"/>
            <a:ext cx="4267200" cy="237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962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92832-3F40-4B76-89AD-07FAD9F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give a good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334AF-32F2-41A3-BD9E-36A302928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Decide on content of value to audience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</a:rPr>
              <a:t>Organize your thoughts on slides</a:t>
            </a:r>
          </a:p>
          <a:p>
            <a:pPr marL="457200" indent="-457200">
              <a:buFont typeface="+mj-lt"/>
              <a:buAutoNum type="arabicPeriod"/>
            </a:pPr>
            <a:endParaRPr lang="en-US" dirty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</a:rPr>
              <a:t>Practice your delivery</a:t>
            </a:r>
          </a:p>
        </p:txBody>
      </p:sp>
    </p:spTree>
    <p:extLst>
      <p:ext uri="{BB962C8B-B14F-4D97-AF65-F5344CB8AC3E}">
        <p14:creationId xmlns:p14="http://schemas.microsoft.com/office/powerpoint/2010/main" val="2512741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Content Placeholder 2">
            <a:extLst>
              <a:ext uri="{FF2B5EF4-FFF2-40B4-BE49-F238E27FC236}">
                <a16:creationId xmlns:a16="http://schemas.microsoft.com/office/drawing/2014/main" id="{ABEBC06B-51D6-4B21-A091-F39C865F522B}"/>
              </a:ext>
            </a:extLst>
          </p:cNvPr>
          <p:cNvSpPr txBox="1">
            <a:spLocks/>
          </p:cNvSpPr>
          <p:nvPr/>
        </p:nvSpPr>
        <p:spPr bwMode="auto">
          <a:xfrm>
            <a:off x="381000" y="3124200"/>
            <a:ext cx="845820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20000"/>
              </a:spcBef>
              <a:buClr>
                <a:srgbClr val="0046AA"/>
              </a:buCl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rebuchet MS" panose="020B0603020202020204" pitchFamily="34" charset="0"/>
                <a:ea typeface="Osaka" pitchFamily="-84" charset="-128"/>
              </a:rPr>
              <a:t>Time is usually limited</a:t>
            </a:r>
          </a:p>
          <a:p>
            <a:pPr lvl="1">
              <a:spcBef>
                <a:spcPct val="20000"/>
              </a:spcBef>
              <a:buClr>
                <a:srgbClr val="0046AA"/>
              </a:buClr>
              <a:buFont typeface="Wingdings" panose="05000000000000000000" pitchFamily="2" charset="2"/>
              <a:buChar char="l"/>
            </a:pPr>
            <a:r>
              <a:rPr lang="en-US" altLang="en-US" sz="1800" dirty="0">
                <a:latin typeface="Trebuchet MS" panose="020B0603020202020204" pitchFamily="34" charset="0"/>
                <a:ea typeface="Osaka" pitchFamily="-84" charset="-128"/>
              </a:rPr>
              <a:t>Invited talk:  &lt; 1 hour</a:t>
            </a:r>
          </a:p>
          <a:p>
            <a:pPr lvl="1">
              <a:spcBef>
                <a:spcPct val="20000"/>
              </a:spcBef>
              <a:buClr>
                <a:srgbClr val="0046AA"/>
              </a:buClr>
              <a:buFont typeface="Wingdings" panose="05000000000000000000" pitchFamily="2" charset="2"/>
              <a:buChar char="l"/>
            </a:pPr>
            <a:r>
              <a:rPr lang="en-US" altLang="en-US" sz="1800" dirty="0">
                <a:latin typeface="Trebuchet MS" panose="020B0603020202020204" pitchFamily="34" charset="0"/>
                <a:ea typeface="Osaka" pitchFamily="-84" charset="-128"/>
              </a:rPr>
              <a:t>Conference talk:  20 minutes or so</a:t>
            </a:r>
            <a:endParaRPr lang="en-US" altLang="en-US" sz="1800" dirty="0">
              <a:solidFill>
                <a:srgbClr val="008000"/>
              </a:solidFill>
              <a:latin typeface="Trebuchet MS" panose="020B0603020202020204" pitchFamily="34" charset="0"/>
              <a:ea typeface="Osaka" pitchFamily="-84" charset="-128"/>
            </a:endParaRPr>
          </a:p>
          <a:p>
            <a:pPr lvl="1">
              <a:spcBef>
                <a:spcPct val="20000"/>
              </a:spcBef>
              <a:buClr>
                <a:srgbClr val="0046AA"/>
              </a:buClr>
              <a:buFont typeface="Wingdings" panose="05000000000000000000" pitchFamily="2" charset="2"/>
              <a:buChar char="l"/>
            </a:pPr>
            <a:r>
              <a:rPr lang="en-US" altLang="en-US" sz="1800" dirty="0">
                <a:latin typeface="Trebuchet MS" panose="020B0603020202020204" pitchFamily="34" charset="0"/>
                <a:ea typeface="Osaka" pitchFamily="-84" charset="-128"/>
              </a:rPr>
              <a:t>Elevator talk: &lt; 2 minutes</a:t>
            </a:r>
          </a:p>
          <a:p>
            <a:pPr lvl="1">
              <a:spcBef>
                <a:spcPct val="20000"/>
              </a:spcBef>
              <a:buClr>
                <a:srgbClr val="0046AA"/>
              </a:buClr>
              <a:buFont typeface="Wingdings" panose="05000000000000000000" pitchFamily="2" charset="2"/>
              <a:buChar char="l"/>
            </a:pPr>
            <a:r>
              <a:rPr lang="en-US" altLang="en-US" sz="1800" dirty="0">
                <a:latin typeface="Trebuchet MS" panose="020B0603020202020204" pitchFamily="34" charset="0"/>
                <a:ea typeface="Osaka" pitchFamily="-84" charset="-128"/>
              </a:rPr>
              <a:t>Your talk</a:t>
            </a:r>
            <a:r>
              <a:rPr lang="en-US" altLang="en-US" sz="1800">
                <a:latin typeface="Trebuchet MS" panose="020B0603020202020204" pitchFamily="34" charset="0"/>
                <a:ea typeface="Osaka" pitchFamily="-84" charset="-128"/>
              </a:rPr>
              <a:t>: 5 </a:t>
            </a:r>
            <a:r>
              <a:rPr lang="en-US" altLang="en-US" sz="1800" dirty="0">
                <a:latin typeface="Trebuchet MS" panose="020B0603020202020204" pitchFamily="34" charset="0"/>
                <a:ea typeface="Osaka" pitchFamily="-84" charset="-128"/>
              </a:rPr>
              <a:t>minutes</a:t>
            </a:r>
            <a:endParaRPr lang="en-US" altLang="en-US" sz="2200" dirty="0">
              <a:solidFill>
                <a:srgbClr val="FF964F"/>
              </a:solidFill>
              <a:latin typeface="Trebuchet MS" panose="020B0603020202020204" pitchFamily="34" charset="0"/>
              <a:ea typeface="Osaka" pitchFamily="-84" charset="-128"/>
            </a:endParaRPr>
          </a:p>
          <a:p>
            <a:pPr>
              <a:spcBef>
                <a:spcPct val="20000"/>
              </a:spcBef>
              <a:buClr>
                <a:srgbClr val="0046AA"/>
              </a:buCl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rebuchet MS" panose="020B0603020202020204" pitchFamily="34" charset="0"/>
                <a:ea typeface="Osaka" pitchFamily="-84" charset="-128"/>
              </a:rPr>
              <a:t>This is not a lot of time…</a:t>
            </a:r>
          </a:p>
          <a:p>
            <a:pPr>
              <a:spcBef>
                <a:spcPct val="20000"/>
              </a:spcBef>
              <a:buClr>
                <a:srgbClr val="0046AA"/>
              </a:buClr>
              <a:buFont typeface="Wingdings" panose="05000000000000000000" pitchFamily="2" charset="2"/>
              <a:buNone/>
            </a:pPr>
            <a:endParaRPr lang="en-US" altLang="en-US" sz="2000" dirty="0">
              <a:latin typeface="Trebuchet MS" panose="020B0603020202020204" pitchFamily="34" charset="0"/>
              <a:ea typeface="Osaka" pitchFamily="-84" charset="-128"/>
            </a:endParaRPr>
          </a:p>
          <a:p>
            <a:pPr>
              <a:spcBef>
                <a:spcPct val="20000"/>
              </a:spcBef>
              <a:buClr>
                <a:srgbClr val="0046AA"/>
              </a:buClr>
              <a:buFont typeface="Wingdings" panose="05000000000000000000" pitchFamily="2" charset="2"/>
              <a:buNone/>
            </a:pPr>
            <a:r>
              <a:rPr lang="en-US" altLang="en-US" sz="2000" i="1" dirty="0">
                <a:solidFill>
                  <a:srgbClr val="FF0000"/>
                </a:solidFill>
                <a:latin typeface="Trebuchet MS" panose="020B0603020202020204" pitchFamily="34" charset="0"/>
                <a:ea typeface="Osaka" pitchFamily="-84" charset="-128"/>
              </a:rPr>
              <a:t>Bottom line:</a:t>
            </a:r>
            <a:r>
              <a:rPr lang="en-US" altLang="en-US" sz="2000" i="1" dirty="0">
                <a:latin typeface="Trebuchet MS" panose="020B0603020202020204" pitchFamily="34" charset="0"/>
                <a:ea typeface="Osaka" pitchFamily="-84" charset="-128"/>
              </a:rPr>
              <a:t>  Your audience should learn something from your talk</a:t>
            </a:r>
          </a:p>
        </p:txBody>
      </p:sp>
      <p:sp>
        <p:nvSpPr>
          <p:cNvPr id="57346" name="Title 1">
            <a:extLst>
              <a:ext uri="{FF2B5EF4-FFF2-40B4-BE49-F238E27FC236}">
                <a16:creationId xmlns:a16="http://schemas.microsoft.com/office/drawing/2014/main" id="{89AD5184-4116-4841-AA91-3BBAF5047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200" dirty="0"/>
              <a:t>Decide content based on audience and time </a:t>
            </a:r>
          </a:p>
        </p:txBody>
      </p:sp>
      <p:sp>
        <p:nvSpPr>
          <p:cNvPr id="21507" name="Content Placeholder 2">
            <a:extLst>
              <a:ext uri="{FF2B5EF4-FFF2-40B4-BE49-F238E27FC236}">
                <a16:creationId xmlns:a16="http://schemas.microsoft.com/office/drawing/2014/main" id="{C466CAE9-67AE-4C65-9105-32FDD63FD2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0" y="1371600"/>
            <a:ext cx="6172200" cy="1676400"/>
          </a:xfrm>
        </p:spPr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2000" dirty="0"/>
              <a:t>Your audience:  Generally smart individuals</a:t>
            </a:r>
          </a:p>
          <a:p>
            <a:pPr lvl="1"/>
            <a:r>
              <a:rPr lang="en-US" altLang="en-US" sz="1800" dirty="0"/>
              <a:t>Computer Scientists?  </a:t>
            </a:r>
            <a:r>
              <a:rPr lang="en-US" altLang="en-US" sz="1800" dirty="0">
                <a:solidFill>
                  <a:srgbClr val="008000"/>
                </a:solidFill>
              </a:rPr>
              <a:t>Yes</a:t>
            </a:r>
          </a:p>
          <a:p>
            <a:pPr lvl="1"/>
            <a:r>
              <a:rPr lang="en-US" altLang="en-US" sz="1800" dirty="0"/>
              <a:t>Knowledgeable about your area?  </a:t>
            </a:r>
            <a:r>
              <a:rPr lang="en-US" altLang="en-US" sz="1800" dirty="0">
                <a:solidFill>
                  <a:srgbClr val="FF964F"/>
                </a:solidFill>
              </a:rPr>
              <a:t>Maybe</a:t>
            </a:r>
          </a:p>
          <a:p>
            <a:pPr lvl="1"/>
            <a:r>
              <a:rPr lang="en-US" altLang="en-US" sz="1800" dirty="0"/>
              <a:t>Knowledgeable about your problem?  </a:t>
            </a:r>
            <a:r>
              <a:rPr lang="en-US" altLang="en-US" sz="1800" dirty="0">
                <a:solidFill>
                  <a:srgbClr val="FF0000"/>
                </a:solidFill>
              </a:rPr>
              <a:t>Probably not</a:t>
            </a:r>
          </a:p>
        </p:txBody>
      </p:sp>
      <p:pic>
        <p:nvPicPr>
          <p:cNvPr id="21508" name="Picture 3">
            <a:extLst>
              <a:ext uri="{FF2B5EF4-FFF2-40B4-BE49-F238E27FC236}">
                <a16:creationId xmlns:a16="http://schemas.microsoft.com/office/drawing/2014/main" id="{8B11965B-A631-4BDB-8426-A88936E6ED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350" y="1447800"/>
            <a:ext cx="2051050" cy="1381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9" name="Picture 4">
            <a:extLst>
              <a:ext uri="{FF2B5EF4-FFF2-40B4-BE49-F238E27FC236}">
                <a16:creationId xmlns:a16="http://schemas.microsoft.com/office/drawing/2014/main" id="{594F6523-E7D1-4581-B5E8-D6BA2E7799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3048000"/>
            <a:ext cx="1441450" cy="1992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1326C6E-D7DC-4748-8DD9-B2BA5E3D993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447800" y="5334000"/>
            <a:ext cx="6248400" cy="0"/>
          </a:xfrm>
          <a:prstGeom prst="line">
            <a:avLst/>
          </a:prstGeom>
          <a:noFill/>
          <a:ln w="25400">
            <a:solidFill>
              <a:srgbClr val="CE0000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42999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1850917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150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5" grpId="0" build="p"/>
      <p:bldP spid="2150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92832-3F40-4B76-89AD-07FAD9F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give a good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334AF-32F2-41A3-BD9E-36A302928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</a:rPr>
              <a:t>Decide on content of value to audience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Organize your thoughts on slides</a:t>
            </a:r>
          </a:p>
          <a:p>
            <a:pPr marL="457200" indent="-457200">
              <a:buFont typeface="+mj-lt"/>
              <a:buAutoNum type="arabicPeriod"/>
            </a:pPr>
            <a:endParaRPr lang="en-US" dirty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</a:rPr>
              <a:t>Practice your delivery</a:t>
            </a:r>
          </a:p>
        </p:txBody>
      </p:sp>
    </p:spTree>
    <p:extLst>
      <p:ext uri="{BB962C8B-B14F-4D97-AF65-F5344CB8AC3E}">
        <p14:creationId xmlns:p14="http://schemas.microsoft.com/office/powerpoint/2010/main" val="769359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Title 1">
            <a:extLst>
              <a:ext uri="{FF2B5EF4-FFF2-40B4-BE49-F238E27FC236}">
                <a16:creationId xmlns:a16="http://schemas.microsoft.com/office/drawing/2014/main" id="{379667D9-FAF3-4C3C-9156-67FD84717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 dirty="0"/>
              <a:t>How should I organize my thoughts?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53C6F4F-B7DE-49B3-B102-930520AFFA4B}"/>
              </a:ext>
            </a:extLst>
          </p:cNvPr>
          <p:cNvGrpSpPr>
            <a:grpSpLocks/>
          </p:cNvGrpSpPr>
          <p:nvPr/>
        </p:nvGrpSpPr>
        <p:grpSpPr bwMode="auto">
          <a:xfrm>
            <a:off x="1154113" y="1196975"/>
            <a:ext cx="2351087" cy="2003425"/>
            <a:chOff x="11113" y="1196975"/>
            <a:chExt cx="2351087" cy="2003425"/>
          </a:xfrm>
        </p:grpSpPr>
        <p:pic>
          <p:nvPicPr>
            <p:cNvPr id="58386" name="Picture 3">
              <a:extLst>
                <a:ext uri="{FF2B5EF4-FFF2-40B4-BE49-F238E27FC236}">
                  <a16:creationId xmlns:a16="http://schemas.microsoft.com/office/drawing/2014/main" id="{A56B21B2-4450-4833-87C0-34C81A929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00" y="1196975"/>
              <a:ext cx="914400" cy="1335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8387" name="TextBox 4">
              <a:extLst>
                <a:ext uri="{FF2B5EF4-FFF2-40B4-BE49-F238E27FC236}">
                  <a16:creationId xmlns:a16="http://schemas.microsoft.com/office/drawing/2014/main" id="{97380C7E-E485-4973-8CED-499C22C626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113" y="2492375"/>
              <a:ext cx="2351087" cy="708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/>
              <a:r>
                <a:rPr lang="en-US" altLang="en-US" sz="2000">
                  <a:latin typeface="Trebuchet MS" panose="020B0603020202020204" pitchFamily="34" charset="0"/>
                </a:rPr>
                <a:t>This is a </a:t>
              </a:r>
              <a:r>
                <a:rPr lang="en-US" altLang="en-US" sz="2000">
                  <a:solidFill>
                    <a:srgbClr val="FF0000"/>
                  </a:solidFill>
                  <a:latin typeface="Trebuchet MS" panose="020B0603020202020204" pitchFamily="34" charset="0"/>
                </a:rPr>
                <a:t>hard</a:t>
              </a:r>
              <a:r>
                <a:rPr lang="en-US" altLang="en-US" sz="2000">
                  <a:latin typeface="Trebuchet MS" panose="020B0603020202020204" pitchFamily="34" charset="0"/>
                </a:rPr>
                <a:t> problem…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BAD904B-3E37-4B85-9317-C8889B0DCD3F}"/>
              </a:ext>
            </a:extLst>
          </p:cNvPr>
          <p:cNvGrpSpPr>
            <a:grpSpLocks/>
          </p:cNvGrpSpPr>
          <p:nvPr/>
        </p:nvGrpSpPr>
        <p:grpSpPr bwMode="auto">
          <a:xfrm>
            <a:off x="2895600" y="1219200"/>
            <a:ext cx="2895600" cy="1981200"/>
            <a:chOff x="1752600" y="1219200"/>
            <a:chExt cx="2895600" cy="1981200"/>
          </a:xfrm>
        </p:grpSpPr>
        <p:pic>
          <p:nvPicPr>
            <p:cNvPr id="58384" name="Picture 5">
              <a:extLst>
                <a:ext uri="{FF2B5EF4-FFF2-40B4-BE49-F238E27FC236}">
                  <a16:creationId xmlns:a16="http://schemas.microsoft.com/office/drawing/2014/main" id="{85502A0B-E378-49A4-A3CE-2917B34A3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3675" y="1219200"/>
              <a:ext cx="923925" cy="1295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8385" name="TextBox 6">
              <a:extLst>
                <a:ext uri="{FF2B5EF4-FFF2-40B4-BE49-F238E27FC236}">
                  <a16:creationId xmlns:a16="http://schemas.microsoft.com/office/drawing/2014/main" id="{7D70A709-D62B-4BA2-B73C-4146E21AB1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2600" y="2492375"/>
              <a:ext cx="2895600" cy="708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/>
              <a:r>
                <a:rPr lang="en-US" altLang="en-US" sz="2000">
                  <a:latin typeface="Trebuchet MS" panose="020B0603020202020204" pitchFamily="34" charset="0"/>
                </a:rPr>
                <a:t>… with </a:t>
              </a:r>
              <a:r>
                <a:rPr lang="en-US" altLang="en-US" sz="2000">
                  <a:solidFill>
                    <a:srgbClr val="FF0000"/>
                  </a:solidFill>
                  <a:latin typeface="Trebuchet MS" panose="020B0603020202020204" pitchFamily="34" charset="0"/>
                </a:rPr>
                <a:t>interesting</a:t>
              </a:r>
              <a:r>
                <a:rPr lang="en-US" altLang="en-US" sz="2000">
                  <a:latin typeface="Trebuchet MS" panose="020B0603020202020204" pitchFamily="34" charset="0"/>
                </a:rPr>
                <a:t> applications…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EDE7470-7D87-42EF-AABF-6A39F320CF54}"/>
              </a:ext>
            </a:extLst>
          </p:cNvPr>
          <p:cNvGrpSpPr>
            <a:grpSpLocks/>
          </p:cNvGrpSpPr>
          <p:nvPr/>
        </p:nvGrpSpPr>
        <p:grpSpPr bwMode="auto">
          <a:xfrm>
            <a:off x="5562600" y="1371600"/>
            <a:ext cx="2362200" cy="1828800"/>
            <a:chOff x="4419600" y="1371600"/>
            <a:chExt cx="2362200" cy="1828800"/>
          </a:xfrm>
        </p:grpSpPr>
        <p:pic>
          <p:nvPicPr>
            <p:cNvPr id="58382" name="Picture 7">
              <a:extLst>
                <a:ext uri="{FF2B5EF4-FFF2-40B4-BE49-F238E27FC236}">
                  <a16:creationId xmlns:a16="http://schemas.microsoft.com/office/drawing/2014/main" id="{D7379FCC-169F-45CA-B50B-8BA9521DF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76800" y="1371600"/>
              <a:ext cx="1520825" cy="990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8383" name="TextBox 8">
              <a:extLst>
                <a:ext uri="{FF2B5EF4-FFF2-40B4-BE49-F238E27FC236}">
                  <a16:creationId xmlns:a16="http://schemas.microsoft.com/office/drawing/2014/main" id="{6434EA19-2E3B-4ED2-B1E3-A7954CF209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9600" y="2492375"/>
              <a:ext cx="2362200" cy="708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/>
              <a:r>
                <a:rPr lang="en-US" altLang="en-US" sz="2000">
                  <a:latin typeface="Trebuchet MS" panose="020B0603020202020204" pitchFamily="34" charset="0"/>
                </a:rPr>
                <a:t>… that builds on prior work…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AE51EDFE-8D58-468F-896D-DE85932111C8}"/>
              </a:ext>
            </a:extLst>
          </p:cNvPr>
          <p:cNvGrpSpPr>
            <a:grpSpLocks/>
          </p:cNvGrpSpPr>
          <p:nvPr/>
        </p:nvGrpSpPr>
        <p:grpSpPr bwMode="auto">
          <a:xfrm>
            <a:off x="1524000" y="3276600"/>
            <a:ext cx="5638800" cy="2286000"/>
            <a:chOff x="381000" y="3276600"/>
            <a:chExt cx="5638800" cy="2286000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BC11B939-1033-4EA5-A350-746E3791234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81000" y="3581400"/>
              <a:ext cx="4191000" cy="1981200"/>
            </a:xfrm>
            <a:prstGeom prst="rect">
              <a:avLst/>
            </a:prstGeom>
            <a:ln/>
            <a:extLst>
              <a:ext uri="{FAA26D3D-D897-4be2-8F04-BA451C77F1D7}">
                <ma14:placeholderFlag xmlns:ma14="http://schemas.microsoft.com/office/mac/drawingml/2011/main" xmlns="" val="1"/>
              </a:ext>
            </a:ex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46AA"/>
                </a:buClr>
                <a:buFont typeface="Wingdings" charset="0"/>
                <a:buChar char="n"/>
                <a:defRPr sz="24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46AA"/>
                </a:buClr>
                <a:buFont typeface="Wingdings" charset="0"/>
                <a:buChar char="l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8585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46AA"/>
                </a:buClr>
                <a:buFont typeface="Monotype Sorts" charset="0"/>
                <a:buChar char=""/>
                <a:defRPr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2875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46AA"/>
                </a:buClr>
                <a:buFont typeface="Wingdings" charset="0"/>
                <a:buChar char="l"/>
                <a:defRPr sz="16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77165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46AA"/>
                </a:buClr>
                <a:buChar char="»"/>
                <a:defRPr sz="16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2885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0046AA"/>
                </a:buClr>
                <a:buChar char="»"/>
                <a:defRPr sz="16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68605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0046AA"/>
                </a:buClr>
                <a:buChar char="»"/>
                <a:defRPr sz="16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14325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0046AA"/>
                </a:buClr>
                <a:buChar char="»"/>
                <a:defRPr sz="16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0045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rgbClr val="0046AA"/>
                </a:buClr>
                <a:buChar char="»"/>
                <a:defRPr sz="16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Wingdings" charset="0"/>
                <a:buNone/>
                <a:defRPr/>
              </a:pPr>
              <a:r>
                <a:rPr lang="en-US" sz="2000" dirty="0"/>
                <a:t>Two sub-parts:</a:t>
              </a:r>
            </a:p>
            <a:p>
              <a:pPr lvl="1">
                <a:defRPr/>
              </a:pPr>
              <a:r>
                <a:rPr lang="en-US" sz="1800" dirty="0"/>
                <a:t>You solved a problem</a:t>
              </a:r>
            </a:p>
            <a:p>
              <a:pPr lvl="1">
                <a:defRPr/>
              </a:pPr>
              <a:r>
                <a:rPr lang="en-US" sz="1800" dirty="0"/>
                <a:t>You used neat technological advancements to do this</a:t>
              </a:r>
              <a:endParaRPr lang="en-US" sz="1800" b="1" dirty="0"/>
            </a:p>
          </p:txBody>
        </p:sp>
        <p:sp>
          <p:nvSpPr>
            <p:cNvPr id="14" name="Bent Arrow 13">
              <a:extLst>
                <a:ext uri="{FF2B5EF4-FFF2-40B4-BE49-F238E27FC236}">
                  <a16:creationId xmlns:a16="http://schemas.microsoft.com/office/drawing/2014/main" id="{FCFD10D0-593F-42B1-AA8C-133F772F538C}"/>
                </a:ext>
              </a:extLst>
            </p:cNvPr>
            <p:cNvSpPr/>
            <p:nvPr/>
          </p:nvSpPr>
          <p:spPr bwMode="auto">
            <a:xfrm rot="10800000">
              <a:off x="4572000" y="3276600"/>
              <a:ext cx="1447800" cy="1676400"/>
            </a:xfrm>
            <a:prstGeom prst="bentArrow">
              <a:avLst/>
            </a:prstGeom>
            <a:gradFill flip="none" rotWithShape="1">
              <a:gsLst>
                <a:gs pos="0">
                  <a:srgbClr val="FFFF00"/>
                </a:gs>
                <a:gs pos="100000">
                  <a:srgbClr val="FF6600"/>
                </a:gs>
              </a:gsLst>
              <a:lin ang="0" scaled="1"/>
              <a:tileRect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1617212-7CA0-40AF-AD49-363838077C4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447800" y="5943600"/>
            <a:ext cx="6248400" cy="0"/>
          </a:xfrm>
          <a:prstGeom prst="line">
            <a:avLst/>
          </a:prstGeom>
          <a:noFill/>
          <a:ln w="25400">
            <a:solidFill>
              <a:srgbClr val="CE0000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42999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256248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818D9-1147-EE49-AF50-DC0516E17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an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BA883-3334-CE4B-8522-C19558D0D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It should be more than:</a:t>
            </a:r>
          </a:p>
          <a:p>
            <a:pPr lvl="1"/>
            <a:r>
              <a:rPr lang="en-US" sz="1800" dirty="0"/>
              <a:t>Introduction</a:t>
            </a:r>
          </a:p>
          <a:p>
            <a:pPr lvl="1"/>
            <a:r>
              <a:rPr lang="en-US" sz="1800" dirty="0"/>
              <a:t>Implementation</a:t>
            </a:r>
          </a:p>
          <a:p>
            <a:pPr lvl="1"/>
            <a:r>
              <a:rPr lang="en-US" sz="1800" dirty="0"/>
              <a:t>Outcome</a:t>
            </a:r>
          </a:p>
          <a:p>
            <a:r>
              <a:rPr lang="en-US" sz="2000" dirty="0"/>
              <a:t>Write full </a:t>
            </a:r>
            <a:r>
              <a:rPr lang="en-US" sz="2000" b="1" dirty="0">
                <a:solidFill>
                  <a:srgbClr val="FF0000"/>
                </a:solidFill>
              </a:rPr>
              <a:t>sentences</a:t>
            </a:r>
            <a:r>
              <a:rPr lang="en-US" sz="2000" dirty="0"/>
              <a:t> of what you want to get across</a:t>
            </a:r>
          </a:p>
          <a:p>
            <a:pPr lvl="1"/>
            <a:r>
              <a:rPr lang="en-US" sz="1800" dirty="0"/>
              <a:t>Intro: I worked on project X that fulfilled need Y</a:t>
            </a:r>
          </a:p>
          <a:p>
            <a:pPr lvl="2"/>
            <a:r>
              <a:rPr lang="en-US" sz="1600" dirty="0"/>
              <a:t> The project was challenging because it had to scale to a million users</a:t>
            </a:r>
          </a:p>
          <a:p>
            <a:pPr lvl="2"/>
            <a:r>
              <a:rPr lang="en-US" sz="1600" dirty="0"/>
              <a:t> Existing tools A, B, C are available to tackle the problem</a:t>
            </a:r>
          </a:p>
          <a:p>
            <a:pPr lvl="1"/>
            <a:r>
              <a:rPr lang="en-US" sz="1800" dirty="0"/>
              <a:t>Implementation: I used tool B to implement project X</a:t>
            </a:r>
          </a:p>
          <a:p>
            <a:pPr lvl="2"/>
            <a:r>
              <a:rPr lang="en-US" sz="1600" dirty="0"/>
              <a:t> Tool B was chosen over A and C because it is more scalable </a:t>
            </a:r>
          </a:p>
          <a:p>
            <a:pPr lvl="2"/>
            <a:r>
              <a:rPr lang="en-US" sz="1600" dirty="0"/>
              <a:t> I designed the system on the cloud to scale dynamically (diagram)</a:t>
            </a:r>
          </a:p>
          <a:p>
            <a:pPr lvl="2"/>
            <a:r>
              <a:rPr lang="en-US" sz="1600" dirty="0"/>
              <a:t> While coding, I found these difficulties with scaling and solved it by…</a:t>
            </a:r>
          </a:p>
          <a:p>
            <a:pPr lvl="1"/>
            <a:r>
              <a:rPr lang="en-US" sz="1800" dirty="0"/>
              <a:t>Outcome: Project X fulfilled need Y and more</a:t>
            </a:r>
          </a:p>
          <a:p>
            <a:r>
              <a:rPr lang="en-US" sz="2000" dirty="0"/>
              <a:t>Putting the sentences together should form a </a:t>
            </a:r>
            <a:r>
              <a:rPr lang="en-US" sz="2000" b="1" dirty="0">
                <a:solidFill>
                  <a:srgbClr val="FF0000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3390516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6304B-38B2-4E00-9A90-90E3FD8A9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Trebuchet MS" panose="020B0603020202020204" pitchFamily="34" charset="0"/>
              </a:rPr>
              <a:t>Create Slides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E3C6E-7CCA-4700-9B60-8118D0932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7924800" cy="4724400"/>
          </a:xfrm>
        </p:spPr>
        <p:txBody>
          <a:bodyPr/>
          <a:lstStyle/>
          <a:p>
            <a:r>
              <a:rPr lang="en-US" dirty="0"/>
              <a:t>With a good outline, creating slides is </a:t>
            </a:r>
            <a:r>
              <a:rPr lang="en-US" dirty="0" err="1"/>
              <a:t>straighforward</a:t>
            </a:r>
            <a:endParaRPr lang="en-US" dirty="0"/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Title the slide based on the outline bullet point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Add slide content with focus on that title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Add figures in support of content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621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92832-3F40-4B76-89AD-07FAD9F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give a good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334AF-32F2-41A3-BD9E-36A302928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</a:rPr>
              <a:t>Decide on content of value to audience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</a:rPr>
              <a:t>Organize your </a:t>
            </a:r>
            <a:r>
              <a:rPr lang="en-US">
                <a:solidFill>
                  <a:schemeClr val="bg2">
                    <a:lumMod val="60000"/>
                    <a:lumOff val="40000"/>
                  </a:schemeClr>
                </a:solidFill>
              </a:rPr>
              <a:t>thoughts on slides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dirty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Practice your delivery</a:t>
            </a:r>
          </a:p>
        </p:txBody>
      </p:sp>
    </p:spTree>
    <p:extLst>
      <p:ext uri="{BB962C8B-B14F-4D97-AF65-F5344CB8AC3E}">
        <p14:creationId xmlns:p14="http://schemas.microsoft.com/office/powerpoint/2010/main" val="823893823"/>
      </p:ext>
    </p:extLst>
  </p:cSld>
  <p:clrMapOvr>
    <a:masterClrMapping/>
  </p:clrMapOvr>
</p:sld>
</file>

<file path=ppt/theme/theme1.xml><?xml version="1.0" encoding="utf-8"?>
<a:theme xmlns:a="http://schemas.openxmlformats.org/drawingml/2006/main" name="pitt_templat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FF"/>
      </a:accent1>
      <a:accent2>
        <a:srgbClr val="CE0202"/>
      </a:accent2>
      <a:accent3>
        <a:srgbClr val="FFFFFF"/>
      </a:accent3>
      <a:accent4>
        <a:srgbClr val="000000"/>
      </a:accent4>
      <a:accent5>
        <a:srgbClr val="FFFFFF"/>
      </a:accent5>
      <a:accent6>
        <a:srgbClr val="BA0202"/>
      </a:accent6>
      <a:hlink>
        <a:srgbClr val="363099"/>
      </a:hlink>
      <a:folHlink>
        <a:srgbClr val="00A60D"/>
      </a:folHlink>
    </a:clrScheme>
    <a:fontScheme name="pitt_template">
      <a:majorFont>
        <a:latin typeface="Trebuchet MS"/>
        <a:ea typeface="Osaka"/>
        <a:cs typeface="Osaka"/>
      </a:majorFont>
      <a:minorFont>
        <a:latin typeface="Trebuchet MS"/>
        <a:ea typeface="Osaka"/>
        <a:cs typeface="Osak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pitt_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tt_templa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tt_templa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tt_templa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tt_templa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tt_templa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tt_templa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tt_templa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tt_templa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tt_templa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tt_templa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tt_templa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pitt_template 5">
    <a:dk1>
      <a:srgbClr val="000000"/>
    </a:dk1>
    <a:lt1>
      <a:srgbClr val="FFFFD9"/>
    </a:lt1>
    <a:dk2>
      <a:srgbClr val="000000"/>
    </a:dk2>
    <a:lt2>
      <a:srgbClr val="777777"/>
    </a:lt2>
    <a:accent1>
      <a:srgbClr val="FFFFF7"/>
    </a:accent1>
    <a:accent2>
      <a:srgbClr val="33CCCC"/>
    </a:accent2>
    <a:accent3>
      <a:srgbClr val="FFFFE9"/>
    </a:accent3>
    <a:accent4>
      <a:srgbClr val="000000"/>
    </a:accent4>
    <a:accent5>
      <a:srgbClr val="FFFFFA"/>
    </a:accent5>
    <a:accent6>
      <a:srgbClr val="2DB9B9"/>
    </a:accent6>
    <a:hlink>
      <a:srgbClr val="FF5050"/>
    </a:hlink>
    <a:folHlink>
      <a:srgbClr val="FF99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Tiger OS X:Users:adamlee:Desktop:pitt_template.pot</Template>
  <TotalTime>6330</TotalTime>
  <Words>1204</Words>
  <Application>Microsoft Office PowerPoint</Application>
  <PresentationFormat>On-screen Show (4:3)</PresentationFormat>
  <Paragraphs>197</Paragraphs>
  <Slides>26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Monotype Sorts</vt:lpstr>
      <vt:lpstr>Osaka</vt:lpstr>
      <vt:lpstr>Arial</vt:lpstr>
      <vt:lpstr>Calibri</vt:lpstr>
      <vt:lpstr>Consolas</vt:lpstr>
      <vt:lpstr>Georgia</vt:lpstr>
      <vt:lpstr>Times New Roman</vt:lpstr>
      <vt:lpstr>Trebuchet MS</vt:lpstr>
      <vt:lpstr>Wingdings</vt:lpstr>
      <vt:lpstr>pitt_template</vt:lpstr>
      <vt:lpstr>Giving a Presentation</vt:lpstr>
      <vt:lpstr>How to give a good presentation</vt:lpstr>
      <vt:lpstr>How to give a good presentation</vt:lpstr>
      <vt:lpstr>Decide content based on audience and time </vt:lpstr>
      <vt:lpstr>How to give a good presentation</vt:lpstr>
      <vt:lpstr>How should I organize my thoughts?</vt:lpstr>
      <vt:lpstr>Create an Outline</vt:lpstr>
      <vt:lpstr>Create Slides</vt:lpstr>
      <vt:lpstr>How to give a good presentation</vt:lpstr>
      <vt:lpstr>Practice, Practice, Practice</vt:lpstr>
      <vt:lpstr>It’s not just what you say, but how you say it</vt:lpstr>
      <vt:lpstr>Make your delivery engaging</vt:lpstr>
      <vt:lpstr>Pitfalls you want to avoid</vt:lpstr>
      <vt:lpstr>Pitfall 1: Admire my beautiful slide</vt:lpstr>
      <vt:lpstr>A slide is not abstract art</vt:lpstr>
      <vt:lpstr>Pitfall 2: Look at my amazing code</vt:lpstr>
      <vt:lpstr>Nobody wants to read your code</vt:lpstr>
      <vt:lpstr>Towers of Hanoi: Recursive Solution</vt:lpstr>
      <vt:lpstr>Towers of Hanoi: Recursive Solution</vt:lpstr>
      <vt:lpstr>Pitfall 3: I am a math whiz</vt:lpstr>
      <vt:lpstr>Well guess what.  Many are not.</vt:lpstr>
      <vt:lpstr>Pitfall 4: Just read my text</vt:lpstr>
      <vt:lpstr>Then why am I listening to you?</vt:lpstr>
      <vt:lpstr>Pitfall 5: Use figure but don’t explain</vt:lpstr>
      <vt:lpstr>A picture is worth a thousand words But only if you explain it!</vt:lpstr>
      <vt:lpstr>Pitfall 6: Acronyms and jargons makes me look smart!</vt:lpstr>
    </vt:vector>
  </TitlesOfParts>
  <Company>Adam Lee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Discrete Structures for Computer Science</dc:title>
  <dc:creator>Adam Lee</dc:creator>
  <cp:lastModifiedBy>Wonsun Ahn</cp:lastModifiedBy>
  <cp:revision>379</cp:revision>
  <cp:lastPrinted>2008-08-24T01:10:54Z</cp:lastPrinted>
  <dcterms:created xsi:type="dcterms:W3CDTF">2009-12-30T18:37:25Z</dcterms:created>
  <dcterms:modified xsi:type="dcterms:W3CDTF">2025-08-29T11:09:21Z</dcterms:modified>
</cp:coreProperties>
</file>

<file path=docProps/thumbnail.jpeg>
</file>